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63" r:id="rId2"/>
    <p:sldId id="256" r:id="rId3"/>
    <p:sldId id="264" r:id="rId4"/>
    <p:sldId id="258" r:id="rId5"/>
    <p:sldId id="266" r:id="rId6"/>
    <p:sldId id="259" r:id="rId7"/>
    <p:sldId id="267" r:id="rId8"/>
    <p:sldId id="268" r:id="rId9"/>
    <p:sldId id="269" r:id="rId10"/>
    <p:sldId id="279" r:id="rId11"/>
    <p:sldId id="280" r:id="rId12"/>
    <p:sldId id="281" r:id="rId13"/>
    <p:sldId id="272" r:id="rId14"/>
    <p:sldId id="282" r:id="rId15"/>
    <p:sldId id="275" r:id="rId16"/>
    <p:sldId id="287" r:id="rId17"/>
    <p:sldId id="289" r:id="rId18"/>
    <p:sldId id="262" r:id="rId19"/>
    <p:sldId id="276" r:id="rId20"/>
    <p:sldId id="277" r:id="rId21"/>
    <p:sldId id="284" r:id="rId22"/>
    <p:sldId id="285" r:id="rId23"/>
    <p:sldId id="286" r:id="rId24"/>
    <p:sldId id="265" r:id="rId25"/>
    <p:sldId id="290" r:id="rId26"/>
    <p:sldId id="274" r:id="rId27"/>
    <p:sldId id="273" r:id="rId28"/>
    <p:sldId id="270" r:id="rId29"/>
    <p:sldId id="278" r:id="rId30"/>
    <p:sldId id="28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12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83069" autoAdjust="0"/>
  </p:normalViewPr>
  <p:slideViewPr>
    <p:cSldViewPr snapToGrid="0">
      <p:cViewPr varScale="1">
        <p:scale>
          <a:sx n="68" d="100"/>
          <a:sy n="68" d="100"/>
        </p:scale>
        <p:origin x="552" y="53"/>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BA650B-68DA-42E7-B340-3EBC77AC643E}" type="datetimeFigureOut">
              <a:rPr lang="en-US" smtClean="0"/>
              <a:t>8/18/2019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DBF81B-B38B-46FD-9456-CC4300431E25}" type="slidenum">
              <a:rPr lang="en-US" smtClean="0"/>
              <a:t>‹#›</a:t>
            </a:fld>
            <a:endParaRPr lang="en-US"/>
          </a:p>
        </p:txBody>
      </p:sp>
    </p:spTree>
    <p:extLst>
      <p:ext uri="{BB962C8B-B14F-4D97-AF65-F5344CB8AC3E}">
        <p14:creationId xmlns:p14="http://schemas.microsoft.com/office/powerpoint/2010/main" val="3737278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i-FI" dirty="0"/>
              <a:t>Sanitary sewer is the network of pipes used to transport the sewage from houses, industrial or commercial buildings to a disposal point such as the wastewater treatment plant</a:t>
            </a:r>
          </a:p>
          <a:p>
            <a:endParaRPr lang="en-US" dirty="0"/>
          </a:p>
        </p:txBody>
      </p:sp>
      <p:sp>
        <p:nvSpPr>
          <p:cNvPr id="4" name="Slide Number Placeholder 3"/>
          <p:cNvSpPr>
            <a:spLocks noGrp="1"/>
          </p:cNvSpPr>
          <p:nvPr>
            <p:ph type="sldNum" sz="quarter" idx="5"/>
          </p:nvPr>
        </p:nvSpPr>
        <p:spPr/>
        <p:txBody>
          <a:bodyPr/>
          <a:lstStyle/>
          <a:p>
            <a:fld id="{65DBF81B-B38B-46FD-9456-CC4300431E25}" type="slidenum">
              <a:rPr lang="en-US" smtClean="0"/>
              <a:t>2</a:t>
            </a:fld>
            <a:endParaRPr lang="en-US"/>
          </a:p>
        </p:txBody>
      </p:sp>
    </p:spTree>
    <p:extLst>
      <p:ext uri="{BB962C8B-B14F-4D97-AF65-F5344CB8AC3E}">
        <p14:creationId xmlns:p14="http://schemas.microsoft.com/office/powerpoint/2010/main" val="2765676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a:t>Tell about the location, case study of Jokela tow (6500 residents and 2975 buildings), area is rather flat with 3 % average slope. 43% of the catchment area is covered by semi natural or forests and 32 % by urban artificial surfaces. Soil type is mostly clay and sand (86%) network size, area delineated 1355 ha (equivalent to a sum of 1900 football fields), </a:t>
            </a:r>
            <a:br>
              <a:rPr lang="fi-FI" dirty="0"/>
            </a:br>
            <a:r>
              <a:rPr lang="fi-FI" dirty="0"/>
              <a:t>Catchment division per pumping station and why</a:t>
            </a:r>
          </a:p>
          <a:p>
            <a:endParaRPr lang="fi-FI" dirty="0"/>
          </a:p>
        </p:txBody>
      </p:sp>
      <p:sp>
        <p:nvSpPr>
          <p:cNvPr id="4" name="Slide Number Placeholder 3"/>
          <p:cNvSpPr>
            <a:spLocks noGrp="1"/>
          </p:cNvSpPr>
          <p:nvPr>
            <p:ph type="sldNum" sz="quarter" idx="5"/>
          </p:nvPr>
        </p:nvSpPr>
        <p:spPr/>
        <p:txBody>
          <a:bodyPr/>
          <a:lstStyle/>
          <a:p>
            <a:fld id="{65DBF81B-B38B-46FD-9456-CC4300431E25}" type="slidenum">
              <a:rPr lang="en-US" smtClean="0"/>
              <a:t>14</a:t>
            </a:fld>
            <a:endParaRPr lang="en-US"/>
          </a:p>
        </p:txBody>
      </p:sp>
    </p:spTree>
    <p:extLst>
      <p:ext uri="{BB962C8B-B14F-4D97-AF65-F5344CB8AC3E}">
        <p14:creationId xmlns:p14="http://schemas.microsoft.com/office/powerpoint/2010/main" val="4253443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a:t>Historical meteorological measurement point was located</a:t>
            </a:r>
          </a:p>
          <a:p>
            <a:endParaRPr lang="fi-FI" dirty="0"/>
          </a:p>
          <a:p>
            <a:r>
              <a:rPr lang="fi-FI" dirty="0"/>
              <a:t>Approx. 10 km away from the catchment</a:t>
            </a:r>
            <a:br>
              <a:rPr lang="fi-FI" dirty="0"/>
            </a:br>
            <a:endParaRPr lang="en-US" dirty="0"/>
          </a:p>
        </p:txBody>
      </p:sp>
      <p:sp>
        <p:nvSpPr>
          <p:cNvPr id="4" name="Slide Number Placeholder 3"/>
          <p:cNvSpPr>
            <a:spLocks noGrp="1"/>
          </p:cNvSpPr>
          <p:nvPr>
            <p:ph type="sldNum" sz="quarter" idx="5"/>
          </p:nvPr>
        </p:nvSpPr>
        <p:spPr/>
        <p:txBody>
          <a:bodyPr/>
          <a:lstStyle/>
          <a:p>
            <a:fld id="{65DBF81B-B38B-46FD-9456-CC4300431E25}" type="slidenum">
              <a:rPr lang="en-US" smtClean="0"/>
              <a:t>15</a:t>
            </a:fld>
            <a:endParaRPr lang="en-US"/>
          </a:p>
        </p:txBody>
      </p:sp>
    </p:spTree>
    <p:extLst>
      <p:ext uri="{BB962C8B-B14F-4D97-AF65-F5344CB8AC3E}">
        <p14:creationId xmlns:p14="http://schemas.microsoft.com/office/powerpoint/2010/main" val="3433423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a:t>-Year divided in two seasons:</a:t>
            </a:r>
            <a:br>
              <a:rPr lang="fi-FI" dirty="0"/>
            </a:br>
            <a:r>
              <a:rPr lang="fi-FI" dirty="0"/>
              <a:t> winter and spring included in Dormant season. </a:t>
            </a:r>
            <a:br>
              <a:rPr lang="fi-FI" dirty="0"/>
            </a:br>
            <a:r>
              <a:rPr lang="fi-FI" dirty="0"/>
              <a:t>Summer and fall included in growth season</a:t>
            </a:r>
          </a:p>
          <a:p>
            <a:endParaRPr lang="fi-FI" dirty="0"/>
          </a:p>
          <a:p>
            <a:r>
              <a:rPr lang="fi-FI" dirty="0"/>
              <a:t>NSE is the nash suitcliffe coefficient where 1 means the perfect model and 0 means that the model is as good as the mean of the observed values. </a:t>
            </a:r>
            <a:br>
              <a:rPr lang="fi-FI" dirty="0"/>
            </a:br>
            <a:r>
              <a:rPr lang="fi-FI" dirty="0"/>
              <a:t>Flow measured at pumping station one was the only information used for the optimization algorithm, there was no information about measured values at pumping station two.</a:t>
            </a:r>
            <a:br>
              <a:rPr lang="fi-FI" dirty="0"/>
            </a:br>
            <a:r>
              <a:rPr lang="fi-FI" dirty="0"/>
              <a:t>Therefore the accuracy measured at pumping station two not necessarily increase with the number of iterations</a:t>
            </a:r>
            <a:br>
              <a:rPr lang="fi-FI" dirty="0"/>
            </a:br>
            <a:endParaRPr lang="fi-FI" dirty="0"/>
          </a:p>
          <a:p>
            <a:endParaRPr lang="en-US" dirty="0"/>
          </a:p>
        </p:txBody>
      </p:sp>
      <p:sp>
        <p:nvSpPr>
          <p:cNvPr id="4" name="Slide Number Placeholder 3"/>
          <p:cNvSpPr>
            <a:spLocks noGrp="1"/>
          </p:cNvSpPr>
          <p:nvPr>
            <p:ph type="sldNum" sz="quarter" idx="5"/>
          </p:nvPr>
        </p:nvSpPr>
        <p:spPr/>
        <p:txBody>
          <a:bodyPr/>
          <a:lstStyle/>
          <a:p>
            <a:fld id="{65DBF81B-B38B-46FD-9456-CC4300431E25}" type="slidenum">
              <a:rPr lang="en-US" smtClean="0"/>
              <a:t>16</a:t>
            </a:fld>
            <a:endParaRPr lang="en-US"/>
          </a:p>
        </p:txBody>
      </p:sp>
    </p:spTree>
    <p:extLst>
      <p:ext uri="{BB962C8B-B14F-4D97-AF65-F5344CB8AC3E}">
        <p14:creationId xmlns:p14="http://schemas.microsoft.com/office/powerpoint/2010/main" val="1611425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a:t>Here is an example of the calibration results with parameters calibrated using the optimization algorithm</a:t>
            </a:r>
          </a:p>
          <a:p>
            <a:endParaRPr lang="fi-FI" dirty="0"/>
          </a:p>
          <a:p>
            <a:r>
              <a:rPr lang="fi-FI" dirty="0"/>
              <a:t>The optimization used only based on measured values for PS1</a:t>
            </a:r>
          </a:p>
          <a:p>
            <a:r>
              <a:rPr lang="fi-FI" dirty="0"/>
              <a:t>the pumping station two is located upstream.</a:t>
            </a:r>
          </a:p>
          <a:p>
            <a:r>
              <a:rPr lang="fi-FI" dirty="0"/>
              <a:t>This shows that quite good estimates can be obtained upstream the point used for the calibration. </a:t>
            </a:r>
          </a:p>
          <a:p>
            <a:r>
              <a:rPr lang="fi-FI" dirty="0"/>
              <a:t>This can be useful to estimate the flows on ungauged points of the network.</a:t>
            </a:r>
            <a:endParaRPr lang="en-US" dirty="0"/>
          </a:p>
        </p:txBody>
      </p:sp>
      <p:sp>
        <p:nvSpPr>
          <p:cNvPr id="4" name="Slide Number Placeholder 3"/>
          <p:cNvSpPr>
            <a:spLocks noGrp="1"/>
          </p:cNvSpPr>
          <p:nvPr>
            <p:ph type="sldNum" sz="quarter" idx="5"/>
          </p:nvPr>
        </p:nvSpPr>
        <p:spPr/>
        <p:txBody>
          <a:bodyPr/>
          <a:lstStyle/>
          <a:p>
            <a:fld id="{65DBF81B-B38B-46FD-9456-CC4300431E25}" type="slidenum">
              <a:rPr lang="en-US" smtClean="0"/>
              <a:t>17</a:t>
            </a:fld>
            <a:endParaRPr lang="en-US"/>
          </a:p>
        </p:txBody>
      </p:sp>
    </p:spTree>
    <p:extLst>
      <p:ext uri="{BB962C8B-B14F-4D97-AF65-F5344CB8AC3E}">
        <p14:creationId xmlns:p14="http://schemas.microsoft.com/office/powerpoint/2010/main" val="2121177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a:t>Calibration was done with data from 2018</a:t>
            </a:r>
            <a:br>
              <a:rPr lang="fi-FI" dirty="0"/>
            </a:br>
            <a:r>
              <a:rPr lang="fi-FI" dirty="0"/>
              <a:t>valitation done with data from 2019</a:t>
            </a:r>
          </a:p>
          <a:p>
            <a:endParaRPr lang="en-US" dirty="0"/>
          </a:p>
        </p:txBody>
      </p:sp>
      <p:sp>
        <p:nvSpPr>
          <p:cNvPr id="4" name="Slide Number Placeholder 3"/>
          <p:cNvSpPr>
            <a:spLocks noGrp="1"/>
          </p:cNvSpPr>
          <p:nvPr>
            <p:ph type="sldNum" sz="quarter" idx="5"/>
          </p:nvPr>
        </p:nvSpPr>
        <p:spPr/>
        <p:txBody>
          <a:bodyPr/>
          <a:lstStyle/>
          <a:p>
            <a:fld id="{65DBF81B-B38B-46FD-9456-CC4300431E25}" type="slidenum">
              <a:rPr lang="en-US" smtClean="0"/>
              <a:t>18</a:t>
            </a:fld>
            <a:endParaRPr lang="en-US"/>
          </a:p>
        </p:txBody>
      </p:sp>
    </p:spTree>
    <p:extLst>
      <p:ext uri="{BB962C8B-B14F-4D97-AF65-F5344CB8AC3E}">
        <p14:creationId xmlns:p14="http://schemas.microsoft.com/office/powerpoint/2010/main" val="1564653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a:t>Event 13 after the complete melt of the snow pack this year</a:t>
            </a:r>
            <a:br>
              <a:rPr lang="fi-FI" dirty="0"/>
            </a:br>
            <a:br>
              <a:rPr lang="fi-FI" dirty="0"/>
            </a:br>
            <a:r>
              <a:rPr lang="fi-FI" dirty="0"/>
              <a:t>Hyp 1: parameters of the snowpack and snowmelt are different in different years</a:t>
            </a:r>
          </a:p>
          <a:p>
            <a:r>
              <a:rPr lang="fi-FI" dirty="0"/>
              <a:t>Hyp 2: temperature measured 10 km away is not representative of the actual temperature in the urban area of the catchment</a:t>
            </a:r>
          </a:p>
          <a:p>
            <a:endParaRPr lang="en-US" dirty="0"/>
          </a:p>
          <a:p>
            <a:r>
              <a:rPr lang="en-US" dirty="0"/>
              <a:t>2</a:t>
            </a:r>
            <a:r>
              <a:rPr lang="en-US" baseline="30000" dirty="0"/>
              <a:t>nd</a:t>
            </a:r>
            <a:r>
              <a:rPr lang="en-US" dirty="0"/>
              <a:t> </a:t>
            </a:r>
            <a:r>
              <a:rPr lang="en-US" dirty="0" err="1"/>
              <a:t>hyp</a:t>
            </a:r>
            <a:r>
              <a:rPr lang="en-US" dirty="0"/>
              <a:t> seems to be more convincing since the model simulated the snowmelt in accordance with the measurements.</a:t>
            </a:r>
          </a:p>
          <a:p>
            <a:endParaRPr lang="en-US" dirty="0"/>
          </a:p>
        </p:txBody>
      </p:sp>
      <p:sp>
        <p:nvSpPr>
          <p:cNvPr id="4" name="Slide Number Placeholder 3"/>
          <p:cNvSpPr>
            <a:spLocks noGrp="1"/>
          </p:cNvSpPr>
          <p:nvPr>
            <p:ph type="sldNum" sz="quarter" idx="5"/>
          </p:nvPr>
        </p:nvSpPr>
        <p:spPr/>
        <p:txBody>
          <a:bodyPr/>
          <a:lstStyle/>
          <a:p>
            <a:fld id="{65DBF81B-B38B-46FD-9456-CC4300431E25}" type="slidenum">
              <a:rPr lang="en-US" smtClean="0"/>
              <a:t>20</a:t>
            </a:fld>
            <a:endParaRPr lang="en-US"/>
          </a:p>
        </p:txBody>
      </p:sp>
    </p:spTree>
    <p:extLst>
      <p:ext uri="{BB962C8B-B14F-4D97-AF65-F5344CB8AC3E}">
        <p14:creationId xmlns:p14="http://schemas.microsoft.com/office/powerpoint/2010/main" val="332525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a:t>The simulated flows are obviously dependend on the precipitation forecast</a:t>
            </a:r>
          </a:p>
          <a:p>
            <a:r>
              <a:rPr lang="fi-FI" dirty="0"/>
              <a:t>The simulatied values are using the precipitation forecast (the blue bars) as inputs</a:t>
            </a:r>
            <a:br>
              <a:rPr lang="fi-FI" dirty="0"/>
            </a:br>
            <a:endParaRPr lang="fi-FI" dirty="0"/>
          </a:p>
          <a:p>
            <a:r>
              <a:rPr lang="fi-FI" dirty="0"/>
              <a:t>Some events were not captured by the forecast, neither the rain gauge. Or was captured by the raingauge with a delay.</a:t>
            </a:r>
          </a:p>
          <a:p>
            <a:r>
              <a:rPr lang="fi-FI" dirty="0"/>
              <a:t>But some other events were ”correctly forecasted”. One of the events peak time was forecasted correctly even with 23h in advance. </a:t>
            </a:r>
          </a:p>
          <a:p>
            <a:endParaRPr lang="fi-FI" dirty="0"/>
          </a:p>
          <a:p>
            <a:r>
              <a:rPr lang="fi-FI" dirty="0"/>
              <a:t>It was possible to observe that the Initial volume in the system was underestimated, specially because this simulations were carried during the transition period</a:t>
            </a:r>
            <a:endParaRPr lang="en-US" dirty="0"/>
          </a:p>
        </p:txBody>
      </p:sp>
      <p:sp>
        <p:nvSpPr>
          <p:cNvPr id="4" name="Slide Number Placeholder 3"/>
          <p:cNvSpPr>
            <a:spLocks noGrp="1"/>
          </p:cNvSpPr>
          <p:nvPr>
            <p:ph type="sldNum" sz="quarter" idx="5"/>
          </p:nvPr>
        </p:nvSpPr>
        <p:spPr/>
        <p:txBody>
          <a:bodyPr/>
          <a:lstStyle/>
          <a:p>
            <a:fld id="{65DBF81B-B38B-46FD-9456-CC4300431E25}" type="slidenum">
              <a:rPr lang="en-US" smtClean="0"/>
              <a:t>21</a:t>
            </a:fld>
            <a:endParaRPr lang="en-US"/>
          </a:p>
        </p:txBody>
      </p:sp>
    </p:spTree>
    <p:extLst>
      <p:ext uri="{BB962C8B-B14F-4D97-AF65-F5344CB8AC3E}">
        <p14:creationId xmlns:p14="http://schemas.microsoft.com/office/powerpoint/2010/main" val="40146868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a:t>Six simulations were done using the physics-based model to assess the impacts of initial conditions</a:t>
            </a:r>
          </a:p>
          <a:p>
            <a:endParaRPr lang="fi-FI" dirty="0"/>
          </a:p>
          <a:p>
            <a:r>
              <a:rPr lang="fi-FI" dirty="0"/>
              <a:t>Critical initial conditions related to: Snow storage and groundwater table</a:t>
            </a:r>
          </a:p>
          <a:p>
            <a:r>
              <a:rPr lang="fi-FI" dirty="0"/>
              <a:t> Snow storage– snowmelt has to first fill the pores of the snowpack before it can runoff</a:t>
            </a:r>
          </a:p>
          <a:p>
            <a:endParaRPr lang="fi-FI" dirty="0"/>
          </a:p>
          <a:p>
            <a:r>
              <a:rPr lang="fi-FI" dirty="0"/>
              <a:t>For the online model a hot-start file which preserves the hydrological states prior to the current time or a routine to update the initial coditions based on measured data.</a:t>
            </a:r>
          </a:p>
        </p:txBody>
      </p:sp>
      <p:sp>
        <p:nvSpPr>
          <p:cNvPr id="4" name="Slide Number Placeholder 3"/>
          <p:cNvSpPr>
            <a:spLocks noGrp="1"/>
          </p:cNvSpPr>
          <p:nvPr>
            <p:ph type="sldNum" sz="quarter" idx="5"/>
          </p:nvPr>
        </p:nvSpPr>
        <p:spPr/>
        <p:txBody>
          <a:bodyPr/>
          <a:lstStyle/>
          <a:p>
            <a:fld id="{65DBF81B-B38B-46FD-9456-CC4300431E25}" type="slidenum">
              <a:rPr lang="en-US" smtClean="0"/>
              <a:t>22</a:t>
            </a:fld>
            <a:endParaRPr lang="en-US"/>
          </a:p>
        </p:txBody>
      </p:sp>
    </p:spTree>
    <p:extLst>
      <p:ext uri="{BB962C8B-B14F-4D97-AF65-F5344CB8AC3E}">
        <p14:creationId xmlns:p14="http://schemas.microsoft.com/office/powerpoint/2010/main" val="3220502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a:t>Around 50 parameters to be calibrated for each catchment for the PB</a:t>
            </a:r>
          </a:p>
          <a:p>
            <a:endParaRPr lang="fi-FI" dirty="0"/>
          </a:p>
          <a:p>
            <a:r>
              <a:rPr lang="fi-FI" dirty="0"/>
              <a:t>Around 18 parameters for the unit hydrograph </a:t>
            </a:r>
          </a:p>
          <a:p>
            <a:endParaRPr lang="fi-FI" dirty="0"/>
          </a:p>
          <a:p>
            <a:r>
              <a:rPr lang="fi-FI" dirty="0"/>
              <a:t>Infiltration (medium and long term portion of the wet weather flow hydrograph)</a:t>
            </a:r>
          </a:p>
          <a:p>
            <a:endParaRPr lang="fi-FI" dirty="0"/>
          </a:p>
          <a:p>
            <a:r>
              <a:rPr lang="fi-FI" dirty="0"/>
              <a:t>Inflow (short term portion)</a:t>
            </a:r>
            <a:endParaRPr lang="en-US" dirty="0"/>
          </a:p>
        </p:txBody>
      </p:sp>
      <p:sp>
        <p:nvSpPr>
          <p:cNvPr id="4" name="Slide Number Placeholder 3"/>
          <p:cNvSpPr>
            <a:spLocks noGrp="1"/>
          </p:cNvSpPr>
          <p:nvPr>
            <p:ph type="sldNum" sz="quarter" idx="5"/>
          </p:nvPr>
        </p:nvSpPr>
        <p:spPr/>
        <p:txBody>
          <a:bodyPr/>
          <a:lstStyle/>
          <a:p>
            <a:fld id="{65DBF81B-B38B-46FD-9456-CC4300431E25}" type="slidenum">
              <a:rPr lang="en-US" smtClean="0"/>
              <a:t>27</a:t>
            </a:fld>
            <a:endParaRPr lang="en-US"/>
          </a:p>
        </p:txBody>
      </p:sp>
    </p:spTree>
    <p:extLst>
      <p:ext uri="{BB962C8B-B14F-4D97-AF65-F5344CB8AC3E}">
        <p14:creationId xmlns:p14="http://schemas.microsoft.com/office/powerpoint/2010/main" val="25846099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a:t>Example of calibration results for one event of the dormant season and one of the growth season</a:t>
            </a:r>
          </a:p>
          <a:p>
            <a:r>
              <a:rPr lang="fi-FI" dirty="0"/>
              <a:t>- Overall better calibration results were obtained using physics-based model for the dormant season</a:t>
            </a:r>
          </a:p>
          <a:p>
            <a:pPr marL="171450" indent="-171450">
              <a:buFontTx/>
              <a:buChar char="-"/>
            </a:pPr>
            <a:r>
              <a:rPr lang="fi-FI" dirty="0"/>
              <a:t>Both models performed similarly for the growth season. </a:t>
            </a:r>
          </a:p>
          <a:p>
            <a:pPr marL="171450" indent="-171450">
              <a:buFontTx/>
              <a:buChar char="-"/>
            </a:pPr>
            <a:r>
              <a:rPr lang="fi-FI" dirty="0"/>
              <a:t>There were similar challenges for the calibration of both models to match the time to peak and the peak rate flow since both used the same precipitation information</a:t>
            </a:r>
            <a:endParaRPr lang="en-US" dirty="0"/>
          </a:p>
        </p:txBody>
      </p:sp>
      <p:sp>
        <p:nvSpPr>
          <p:cNvPr id="4" name="Slide Number Placeholder 3"/>
          <p:cNvSpPr>
            <a:spLocks noGrp="1"/>
          </p:cNvSpPr>
          <p:nvPr>
            <p:ph type="sldNum" sz="quarter" idx="5"/>
          </p:nvPr>
        </p:nvSpPr>
        <p:spPr/>
        <p:txBody>
          <a:bodyPr/>
          <a:lstStyle/>
          <a:p>
            <a:fld id="{65DBF81B-B38B-46FD-9456-CC4300431E25}" type="slidenum">
              <a:rPr lang="en-US" smtClean="0"/>
              <a:t>30</a:t>
            </a:fld>
            <a:endParaRPr lang="en-US"/>
          </a:p>
        </p:txBody>
      </p:sp>
    </p:spTree>
    <p:extLst>
      <p:ext uri="{BB962C8B-B14F-4D97-AF65-F5344CB8AC3E}">
        <p14:creationId xmlns:p14="http://schemas.microsoft.com/office/powerpoint/2010/main" val="688026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fi-FI" dirty="0"/>
              <a:t>During wet weather conditions an extra volume of water inflows and infiltrates the sanitary sewer network </a:t>
            </a:r>
          </a:p>
          <a:p>
            <a:pPr marL="0" indent="0">
              <a:buFontTx/>
              <a:buNone/>
            </a:pPr>
            <a:endParaRPr lang="fi-FI" dirty="0"/>
          </a:p>
          <a:p>
            <a:pPr marL="0" indent="0">
              <a:buFontTx/>
              <a:buNone/>
            </a:pPr>
            <a:r>
              <a:rPr lang="fi-FI" dirty="0"/>
              <a:t>Also known as RAINFAILL DEPENDENT....</a:t>
            </a:r>
          </a:p>
          <a:p>
            <a:pPr marL="0" indent="0">
              <a:buFontTx/>
              <a:buNone/>
            </a:pPr>
            <a:endParaRPr lang="fi-FI" dirty="0"/>
          </a:p>
          <a:p>
            <a:pPr marL="0" indent="0">
              <a:buFontTx/>
              <a:buNone/>
            </a:pPr>
            <a:r>
              <a:rPr lang="fi-FI" dirty="0"/>
              <a:t>through roof or foundation drain connections or defects in the network such root intrustions, cracked pipes or faulty manhole cover.</a:t>
            </a:r>
          </a:p>
          <a:p>
            <a:pPr marL="171450" indent="-171450">
              <a:buFontTx/>
              <a:buChar char="-"/>
            </a:pPr>
            <a:r>
              <a:rPr lang="fi-FI" dirty="0"/>
              <a:t>Inflows fast, infiltration slow</a:t>
            </a:r>
          </a:p>
          <a:p>
            <a:pPr marL="171450" indent="-171450">
              <a:buFontTx/>
              <a:buChar char="-"/>
            </a:pPr>
            <a:r>
              <a:rPr lang="fi-FI" dirty="0"/>
              <a:t>Overflows upstream such as manhole floods when the pipe network has a blockage before the disposal or overflows downstream when the wastewater is diverted to rivers or streams through a bypass in the WWTP that has its intake capacity exceeded. </a:t>
            </a:r>
            <a:endParaRPr lang="en-US" dirty="0"/>
          </a:p>
        </p:txBody>
      </p:sp>
      <p:sp>
        <p:nvSpPr>
          <p:cNvPr id="4" name="Slide Number Placeholder 3"/>
          <p:cNvSpPr>
            <a:spLocks noGrp="1"/>
          </p:cNvSpPr>
          <p:nvPr>
            <p:ph type="sldNum" sz="quarter" idx="5"/>
          </p:nvPr>
        </p:nvSpPr>
        <p:spPr/>
        <p:txBody>
          <a:bodyPr/>
          <a:lstStyle/>
          <a:p>
            <a:fld id="{65DBF81B-B38B-46FD-9456-CC4300431E25}" type="slidenum">
              <a:rPr lang="en-US" smtClean="0"/>
              <a:t>3</a:t>
            </a:fld>
            <a:endParaRPr lang="en-US"/>
          </a:p>
        </p:txBody>
      </p:sp>
    </p:spTree>
    <p:extLst>
      <p:ext uri="{BB962C8B-B14F-4D97-AF65-F5344CB8AC3E}">
        <p14:creationId xmlns:p14="http://schemas.microsoft.com/office/powerpoint/2010/main" val="3924908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a:t>Use Hydrological and hydraulic model -&gt; all components of SSN flow</a:t>
            </a:r>
            <a:br>
              <a:rPr lang="fi-FI" dirty="0"/>
            </a:br>
            <a:r>
              <a:rPr lang="fi-FI" dirty="0"/>
              <a:t>Hydrological model – Transform rainfall and snowmelt to hydrograph entering the system representing the RDII</a:t>
            </a:r>
          </a:p>
          <a:p>
            <a:r>
              <a:rPr lang="fi-FI" dirty="0"/>
              <a:t>Hydraulic model – DWF, routing and disposal</a:t>
            </a:r>
            <a:endParaRPr lang="en-US" dirty="0"/>
          </a:p>
        </p:txBody>
      </p:sp>
      <p:sp>
        <p:nvSpPr>
          <p:cNvPr id="4" name="Slide Number Placeholder 3"/>
          <p:cNvSpPr>
            <a:spLocks noGrp="1"/>
          </p:cNvSpPr>
          <p:nvPr>
            <p:ph type="sldNum" sz="quarter" idx="5"/>
          </p:nvPr>
        </p:nvSpPr>
        <p:spPr/>
        <p:txBody>
          <a:bodyPr/>
          <a:lstStyle/>
          <a:p>
            <a:fld id="{65DBF81B-B38B-46FD-9456-CC4300431E25}" type="slidenum">
              <a:rPr lang="en-US" smtClean="0"/>
              <a:t>6</a:t>
            </a:fld>
            <a:endParaRPr lang="en-US"/>
          </a:p>
        </p:txBody>
      </p:sp>
    </p:spTree>
    <p:extLst>
      <p:ext uri="{BB962C8B-B14F-4D97-AF65-F5344CB8AC3E}">
        <p14:creationId xmlns:p14="http://schemas.microsoft.com/office/powerpoint/2010/main" val="936377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a:t>Model creation divided in two: The offline and online model set ups</a:t>
            </a:r>
          </a:p>
          <a:p>
            <a:r>
              <a:rPr lang="en-US" dirty="0"/>
              <a:t>Thesis objectives 1,2 and 3 are related to the offline model set up</a:t>
            </a:r>
          </a:p>
          <a:p>
            <a:endParaRPr lang="en-US" dirty="0"/>
          </a:p>
          <a:p>
            <a:r>
              <a:rPr lang="en-US" dirty="0"/>
              <a:t>Offline model set up – decision of the hydrological model to be chosen, data analysis and model set up (coupling with hydraulic model), analysis of the most sensitive parameters and their possible range and offline calibration and validation</a:t>
            </a:r>
          </a:p>
          <a:p>
            <a:endParaRPr lang="en-US" dirty="0"/>
          </a:p>
          <a:p>
            <a:r>
              <a:rPr lang="en-US" dirty="0"/>
              <a:t>Offline model set acts as a prerequisite for the online model where objective 4, the weather forecast, routine of data acquisition, initial conditions continuous simulation, and automatic calibration routine </a:t>
            </a:r>
          </a:p>
          <a:p>
            <a:endParaRPr lang="en-US" dirty="0"/>
          </a:p>
        </p:txBody>
      </p:sp>
      <p:sp>
        <p:nvSpPr>
          <p:cNvPr id="4" name="Slide Number Placeholder 3"/>
          <p:cNvSpPr>
            <a:spLocks noGrp="1"/>
          </p:cNvSpPr>
          <p:nvPr>
            <p:ph type="sldNum" sz="quarter" idx="5"/>
          </p:nvPr>
        </p:nvSpPr>
        <p:spPr/>
        <p:txBody>
          <a:bodyPr/>
          <a:lstStyle/>
          <a:p>
            <a:fld id="{65DBF81B-B38B-46FD-9456-CC4300431E25}" type="slidenum">
              <a:rPr lang="en-US" smtClean="0"/>
              <a:t>7</a:t>
            </a:fld>
            <a:endParaRPr lang="en-US"/>
          </a:p>
        </p:txBody>
      </p:sp>
    </p:spTree>
    <p:extLst>
      <p:ext uri="{BB962C8B-B14F-4D97-AF65-F5344CB8AC3E}">
        <p14:creationId xmlns:p14="http://schemas.microsoft.com/office/powerpoint/2010/main" val="1540806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dirty="0"/>
          </a:p>
          <a:p>
            <a:endParaRPr lang="en-US" dirty="0"/>
          </a:p>
          <a:p>
            <a:r>
              <a:rPr lang="en-US" dirty="0"/>
              <a:t>Rainfall / flow regression – predictive equations based on rainfall/flow regression</a:t>
            </a:r>
          </a:p>
          <a:p>
            <a:endParaRPr lang="en-US" dirty="0"/>
          </a:p>
          <a:p>
            <a:endParaRPr lang="en-US" dirty="0"/>
          </a:p>
          <a:p>
            <a:r>
              <a:rPr lang="en-US" dirty="0"/>
              <a:t>Constant unit rate: based on the sewershed characteristics - &gt; cubic meters per length, cubic meters per inhabitant, cubit meters per each land use type</a:t>
            </a:r>
          </a:p>
          <a:p>
            <a:r>
              <a:rPr lang="en-US" dirty="0"/>
              <a:t>Stream flow: can be used as a predictor of RDII because the combinations of hydrologic conditions that increase stream flow are similar to those that affect RDII entering a sewer system. Relationship can be developed between sewer flow monitoring data and stream-flow data</a:t>
            </a:r>
          </a:p>
          <a:p>
            <a:r>
              <a:rPr lang="en-US" dirty="0"/>
              <a:t>R-value: first analyze the flow monitoring data and estimate the volume of RDII, then compare with the rainfall volume to find the ratio.</a:t>
            </a:r>
          </a:p>
          <a:p>
            <a:r>
              <a:rPr lang="en-US" dirty="0"/>
              <a:t>Probabilistic: Recurrence interval of peak RDII flows -  not useful for predictions. </a:t>
            </a:r>
          </a:p>
        </p:txBody>
      </p:sp>
      <p:sp>
        <p:nvSpPr>
          <p:cNvPr id="4" name="Slide Number Placeholder 3"/>
          <p:cNvSpPr>
            <a:spLocks noGrp="1"/>
          </p:cNvSpPr>
          <p:nvPr>
            <p:ph type="sldNum" sz="quarter" idx="5"/>
          </p:nvPr>
        </p:nvSpPr>
        <p:spPr/>
        <p:txBody>
          <a:bodyPr/>
          <a:lstStyle/>
          <a:p>
            <a:fld id="{65DBF81B-B38B-46FD-9456-CC4300431E25}" type="slidenum">
              <a:rPr lang="en-US" smtClean="0"/>
              <a:t>8</a:t>
            </a:fld>
            <a:endParaRPr lang="en-US"/>
          </a:p>
        </p:txBody>
      </p:sp>
    </p:spTree>
    <p:extLst>
      <p:ext uri="{BB962C8B-B14F-4D97-AF65-F5344CB8AC3E}">
        <p14:creationId xmlns:p14="http://schemas.microsoft.com/office/powerpoint/2010/main" val="2230999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a:t>In addition to the unit hydrograph method </a:t>
            </a:r>
          </a:p>
          <a:p>
            <a:r>
              <a:rPr lang="fi-FI" dirty="0"/>
              <a:t>An estimation of the snowmelt was used based on precipitation, snow depth, and temperature measurements</a:t>
            </a:r>
          </a:p>
          <a:p>
            <a:endParaRPr lang="fi-FI" dirty="0"/>
          </a:p>
          <a:p>
            <a:r>
              <a:rPr lang="fi-FI" dirty="0"/>
              <a:t>Effective precipitation added to the optional initial abstraction</a:t>
            </a:r>
            <a:endParaRPr lang="en-US" dirty="0"/>
          </a:p>
        </p:txBody>
      </p:sp>
      <p:sp>
        <p:nvSpPr>
          <p:cNvPr id="4" name="Slide Number Placeholder 3"/>
          <p:cNvSpPr>
            <a:spLocks noGrp="1"/>
          </p:cNvSpPr>
          <p:nvPr>
            <p:ph type="sldNum" sz="quarter" idx="5"/>
          </p:nvPr>
        </p:nvSpPr>
        <p:spPr/>
        <p:txBody>
          <a:bodyPr/>
          <a:lstStyle/>
          <a:p>
            <a:fld id="{65DBF81B-B38B-46FD-9456-CC4300431E25}" type="slidenum">
              <a:rPr lang="en-US" smtClean="0"/>
              <a:t>9</a:t>
            </a:fld>
            <a:endParaRPr lang="en-US"/>
          </a:p>
        </p:txBody>
      </p:sp>
    </p:spTree>
    <p:extLst>
      <p:ext uri="{BB962C8B-B14F-4D97-AF65-F5344CB8AC3E}">
        <p14:creationId xmlns:p14="http://schemas.microsoft.com/office/powerpoint/2010/main" val="2017752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a:t>The conceptial adaptations.</a:t>
            </a:r>
          </a:p>
          <a:p>
            <a:endParaRPr lang="fi-FI" dirty="0"/>
          </a:p>
          <a:p>
            <a:endParaRPr lang="en-US" dirty="0"/>
          </a:p>
        </p:txBody>
      </p:sp>
      <p:sp>
        <p:nvSpPr>
          <p:cNvPr id="4" name="Slide Number Placeholder 3"/>
          <p:cNvSpPr>
            <a:spLocks noGrp="1"/>
          </p:cNvSpPr>
          <p:nvPr>
            <p:ph type="sldNum" sz="quarter" idx="5"/>
          </p:nvPr>
        </p:nvSpPr>
        <p:spPr/>
        <p:txBody>
          <a:bodyPr/>
          <a:lstStyle/>
          <a:p>
            <a:fld id="{65DBF81B-B38B-46FD-9456-CC4300431E25}" type="slidenum">
              <a:rPr lang="en-US" smtClean="0"/>
              <a:t>11</a:t>
            </a:fld>
            <a:endParaRPr lang="en-US"/>
          </a:p>
        </p:txBody>
      </p:sp>
    </p:spTree>
    <p:extLst>
      <p:ext uri="{BB962C8B-B14F-4D97-AF65-F5344CB8AC3E}">
        <p14:creationId xmlns:p14="http://schemas.microsoft.com/office/powerpoint/2010/main" val="2715922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a:t>Normally the aquifer bottom elevation is much lower than the elevation of the network pipes </a:t>
            </a:r>
            <a:endParaRPr lang="en-US" dirty="0"/>
          </a:p>
        </p:txBody>
      </p:sp>
      <p:sp>
        <p:nvSpPr>
          <p:cNvPr id="4" name="Slide Number Placeholder 3"/>
          <p:cNvSpPr>
            <a:spLocks noGrp="1"/>
          </p:cNvSpPr>
          <p:nvPr>
            <p:ph type="sldNum" sz="quarter" idx="5"/>
          </p:nvPr>
        </p:nvSpPr>
        <p:spPr/>
        <p:txBody>
          <a:bodyPr/>
          <a:lstStyle/>
          <a:p>
            <a:fld id="{65DBF81B-B38B-46FD-9456-CC4300431E25}" type="slidenum">
              <a:rPr lang="en-US" smtClean="0"/>
              <a:t>12</a:t>
            </a:fld>
            <a:endParaRPr lang="en-US"/>
          </a:p>
        </p:txBody>
      </p:sp>
    </p:spTree>
    <p:extLst>
      <p:ext uri="{BB962C8B-B14F-4D97-AF65-F5344CB8AC3E}">
        <p14:creationId xmlns:p14="http://schemas.microsoft.com/office/powerpoint/2010/main" val="118217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a:t>Parts of the rainfall and snowmelt water is lost before they find theirs way into the sanitary sewer network...</a:t>
            </a:r>
          </a:p>
          <a:p>
            <a:endParaRPr lang="fi-FI" dirty="0"/>
          </a:p>
          <a:p>
            <a:r>
              <a:rPr lang="fi-FI" dirty="0"/>
              <a:t>There are some ways to represent the loss in the physics-based model</a:t>
            </a:r>
          </a:p>
          <a:p>
            <a:endParaRPr lang="fi-FI" dirty="0"/>
          </a:p>
          <a:p>
            <a:r>
              <a:rPr lang="fi-FI" dirty="0"/>
              <a:t>Less ways to represent the losses for the unit hydrograph method</a:t>
            </a:r>
            <a:endParaRPr lang="en-US" dirty="0"/>
          </a:p>
        </p:txBody>
      </p:sp>
      <p:sp>
        <p:nvSpPr>
          <p:cNvPr id="4" name="Slide Number Placeholder 3"/>
          <p:cNvSpPr>
            <a:spLocks noGrp="1"/>
          </p:cNvSpPr>
          <p:nvPr>
            <p:ph type="sldNum" sz="quarter" idx="5"/>
          </p:nvPr>
        </p:nvSpPr>
        <p:spPr/>
        <p:txBody>
          <a:bodyPr/>
          <a:lstStyle/>
          <a:p>
            <a:fld id="{65DBF81B-B38B-46FD-9456-CC4300431E25}" type="slidenum">
              <a:rPr lang="en-US" smtClean="0"/>
              <a:t>13</a:t>
            </a:fld>
            <a:endParaRPr lang="en-US"/>
          </a:p>
        </p:txBody>
      </p:sp>
    </p:spTree>
    <p:extLst>
      <p:ext uri="{BB962C8B-B14F-4D97-AF65-F5344CB8AC3E}">
        <p14:creationId xmlns:p14="http://schemas.microsoft.com/office/powerpoint/2010/main" val="3529684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74987-7F9B-40E2-A4A6-BD757FE995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8AFB30-4AB3-4EA8-9768-0F78DAC32A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868979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FD566-3B57-4CBF-B861-16FFD338F31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D8C9BB-9A6F-4168-BBC5-DF21F93723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2BED1A-328A-4012-AB5F-AAFBE452475E}"/>
              </a:ext>
            </a:extLst>
          </p:cNvPr>
          <p:cNvSpPr>
            <a:spLocks noGrp="1"/>
          </p:cNvSpPr>
          <p:nvPr>
            <p:ph type="dt" sz="half" idx="10"/>
          </p:nvPr>
        </p:nvSpPr>
        <p:spPr/>
        <p:txBody>
          <a:bodyPr/>
          <a:lstStyle/>
          <a:p>
            <a:fld id="{22749C05-65C7-4FD0-BFC0-62D4BCF5DE75}" type="datetimeFigureOut">
              <a:rPr lang="en-US" smtClean="0"/>
              <a:t>8/16/2019</a:t>
            </a:fld>
            <a:endParaRPr lang="en-US"/>
          </a:p>
        </p:txBody>
      </p:sp>
      <p:sp>
        <p:nvSpPr>
          <p:cNvPr id="5" name="Footer Placeholder 4">
            <a:extLst>
              <a:ext uri="{FF2B5EF4-FFF2-40B4-BE49-F238E27FC236}">
                <a16:creationId xmlns:a16="http://schemas.microsoft.com/office/drawing/2014/main" id="{3F36FEB3-9E54-4C89-811A-996AB1DD8E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A2929F-5FA4-4451-BF4B-157D25A2963C}"/>
              </a:ext>
            </a:extLst>
          </p:cNvPr>
          <p:cNvSpPr>
            <a:spLocks noGrp="1"/>
          </p:cNvSpPr>
          <p:nvPr>
            <p:ph type="sldNum" sz="quarter" idx="12"/>
          </p:nvPr>
        </p:nvSpPr>
        <p:spPr/>
        <p:txBody>
          <a:bodyPr/>
          <a:lstStyle/>
          <a:p>
            <a:fld id="{A07B9C02-8A55-4E8A-B3BA-C6B311F782CD}" type="slidenum">
              <a:rPr lang="en-US" smtClean="0"/>
              <a:t>‹#›</a:t>
            </a:fld>
            <a:endParaRPr lang="en-US"/>
          </a:p>
        </p:txBody>
      </p:sp>
    </p:spTree>
    <p:extLst>
      <p:ext uri="{BB962C8B-B14F-4D97-AF65-F5344CB8AC3E}">
        <p14:creationId xmlns:p14="http://schemas.microsoft.com/office/powerpoint/2010/main" val="930386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74E44B-297D-43C0-880D-BB225B7FDD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E8D21EA-5740-4485-B7B3-22A9089F89D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EA79C-3D13-4D8D-BDDC-5FB06831372B}"/>
              </a:ext>
            </a:extLst>
          </p:cNvPr>
          <p:cNvSpPr>
            <a:spLocks noGrp="1"/>
          </p:cNvSpPr>
          <p:nvPr>
            <p:ph type="dt" sz="half" idx="10"/>
          </p:nvPr>
        </p:nvSpPr>
        <p:spPr/>
        <p:txBody>
          <a:bodyPr/>
          <a:lstStyle/>
          <a:p>
            <a:fld id="{22749C05-65C7-4FD0-BFC0-62D4BCF5DE75}" type="datetimeFigureOut">
              <a:rPr lang="en-US" smtClean="0"/>
              <a:t>8/16/2019</a:t>
            </a:fld>
            <a:endParaRPr lang="en-US"/>
          </a:p>
        </p:txBody>
      </p:sp>
      <p:sp>
        <p:nvSpPr>
          <p:cNvPr id="5" name="Footer Placeholder 4">
            <a:extLst>
              <a:ext uri="{FF2B5EF4-FFF2-40B4-BE49-F238E27FC236}">
                <a16:creationId xmlns:a16="http://schemas.microsoft.com/office/drawing/2014/main" id="{D35E41C3-603C-43A2-B3AE-EE587A5A22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472543-6EF0-4B36-8DF4-1E4875B6AB67}"/>
              </a:ext>
            </a:extLst>
          </p:cNvPr>
          <p:cNvSpPr>
            <a:spLocks noGrp="1"/>
          </p:cNvSpPr>
          <p:nvPr>
            <p:ph type="sldNum" sz="quarter" idx="12"/>
          </p:nvPr>
        </p:nvSpPr>
        <p:spPr/>
        <p:txBody>
          <a:bodyPr/>
          <a:lstStyle/>
          <a:p>
            <a:fld id="{A07B9C02-8A55-4E8A-B3BA-C6B311F782CD}" type="slidenum">
              <a:rPr lang="en-US" smtClean="0"/>
              <a:t>‹#›</a:t>
            </a:fld>
            <a:endParaRPr lang="en-US"/>
          </a:p>
        </p:txBody>
      </p:sp>
    </p:spTree>
    <p:extLst>
      <p:ext uri="{BB962C8B-B14F-4D97-AF65-F5344CB8AC3E}">
        <p14:creationId xmlns:p14="http://schemas.microsoft.com/office/powerpoint/2010/main" val="2961725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5CE1E-A83E-41F2-B84A-975BD0D5EA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ACADB2-73DB-4081-91B5-749C174250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F9230A-B30E-414A-9226-FBFAA8223304}"/>
              </a:ext>
            </a:extLst>
          </p:cNvPr>
          <p:cNvSpPr>
            <a:spLocks noGrp="1"/>
          </p:cNvSpPr>
          <p:nvPr>
            <p:ph type="dt" sz="half" idx="10"/>
          </p:nvPr>
        </p:nvSpPr>
        <p:spPr/>
        <p:txBody>
          <a:bodyPr/>
          <a:lstStyle/>
          <a:p>
            <a:fld id="{22749C05-65C7-4FD0-BFC0-62D4BCF5DE75}" type="datetimeFigureOut">
              <a:rPr lang="en-US" smtClean="0"/>
              <a:t>8/16/2019</a:t>
            </a:fld>
            <a:endParaRPr lang="en-US"/>
          </a:p>
        </p:txBody>
      </p:sp>
      <p:sp>
        <p:nvSpPr>
          <p:cNvPr id="5" name="Footer Placeholder 4">
            <a:extLst>
              <a:ext uri="{FF2B5EF4-FFF2-40B4-BE49-F238E27FC236}">
                <a16:creationId xmlns:a16="http://schemas.microsoft.com/office/drawing/2014/main" id="{0B2A5A27-0FFD-402D-97F3-DF1B4C02B9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72B239-E92E-4BBA-85CD-CF6B9D218F38}"/>
              </a:ext>
            </a:extLst>
          </p:cNvPr>
          <p:cNvSpPr>
            <a:spLocks noGrp="1"/>
          </p:cNvSpPr>
          <p:nvPr>
            <p:ph type="sldNum" sz="quarter" idx="12"/>
          </p:nvPr>
        </p:nvSpPr>
        <p:spPr/>
        <p:txBody>
          <a:bodyPr/>
          <a:lstStyle/>
          <a:p>
            <a:fld id="{A07B9C02-8A55-4E8A-B3BA-C6B311F782CD}" type="slidenum">
              <a:rPr lang="en-US" smtClean="0"/>
              <a:t>‹#›</a:t>
            </a:fld>
            <a:endParaRPr lang="en-US"/>
          </a:p>
        </p:txBody>
      </p:sp>
    </p:spTree>
    <p:extLst>
      <p:ext uri="{BB962C8B-B14F-4D97-AF65-F5344CB8AC3E}">
        <p14:creationId xmlns:p14="http://schemas.microsoft.com/office/powerpoint/2010/main" val="3412303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BE9DE-0DF6-4E79-894F-15C0BA5191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DC55A5-A26A-4E60-8F7D-B42E109193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20105A-1D56-4DB6-BA7C-E5A60EE86262}"/>
              </a:ext>
            </a:extLst>
          </p:cNvPr>
          <p:cNvSpPr>
            <a:spLocks noGrp="1"/>
          </p:cNvSpPr>
          <p:nvPr>
            <p:ph type="dt" sz="half" idx="10"/>
          </p:nvPr>
        </p:nvSpPr>
        <p:spPr/>
        <p:txBody>
          <a:bodyPr/>
          <a:lstStyle/>
          <a:p>
            <a:fld id="{22749C05-65C7-4FD0-BFC0-62D4BCF5DE75}" type="datetimeFigureOut">
              <a:rPr lang="en-US" smtClean="0"/>
              <a:t>8/16/2019</a:t>
            </a:fld>
            <a:endParaRPr lang="en-US"/>
          </a:p>
        </p:txBody>
      </p:sp>
      <p:sp>
        <p:nvSpPr>
          <p:cNvPr id="5" name="Footer Placeholder 4">
            <a:extLst>
              <a:ext uri="{FF2B5EF4-FFF2-40B4-BE49-F238E27FC236}">
                <a16:creationId xmlns:a16="http://schemas.microsoft.com/office/drawing/2014/main" id="{87558AA4-F53F-4B45-BCCD-2E1B47167B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26EBEE-C596-4655-8621-DE53F7502463}"/>
              </a:ext>
            </a:extLst>
          </p:cNvPr>
          <p:cNvSpPr>
            <a:spLocks noGrp="1"/>
          </p:cNvSpPr>
          <p:nvPr>
            <p:ph type="sldNum" sz="quarter" idx="12"/>
          </p:nvPr>
        </p:nvSpPr>
        <p:spPr/>
        <p:txBody>
          <a:bodyPr/>
          <a:lstStyle/>
          <a:p>
            <a:fld id="{A07B9C02-8A55-4E8A-B3BA-C6B311F782CD}" type="slidenum">
              <a:rPr lang="en-US" smtClean="0"/>
              <a:t>‹#›</a:t>
            </a:fld>
            <a:endParaRPr lang="en-US"/>
          </a:p>
        </p:txBody>
      </p:sp>
    </p:spTree>
    <p:extLst>
      <p:ext uri="{BB962C8B-B14F-4D97-AF65-F5344CB8AC3E}">
        <p14:creationId xmlns:p14="http://schemas.microsoft.com/office/powerpoint/2010/main" val="2399455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77242-31E0-4576-B5B9-D4F37A23D0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3CEE6B-0354-421D-86FD-238C378680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5146ED-DD33-4A7E-B740-ACB20A91AE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676B6C-F85C-4EBE-A440-A53983565E49}"/>
              </a:ext>
            </a:extLst>
          </p:cNvPr>
          <p:cNvSpPr>
            <a:spLocks noGrp="1"/>
          </p:cNvSpPr>
          <p:nvPr>
            <p:ph type="dt" sz="half" idx="10"/>
          </p:nvPr>
        </p:nvSpPr>
        <p:spPr/>
        <p:txBody>
          <a:bodyPr/>
          <a:lstStyle/>
          <a:p>
            <a:fld id="{22749C05-65C7-4FD0-BFC0-62D4BCF5DE75}" type="datetimeFigureOut">
              <a:rPr lang="en-US" smtClean="0"/>
              <a:t>8/16/2019</a:t>
            </a:fld>
            <a:endParaRPr lang="en-US"/>
          </a:p>
        </p:txBody>
      </p:sp>
      <p:sp>
        <p:nvSpPr>
          <p:cNvPr id="6" name="Footer Placeholder 5">
            <a:extLst>
              <a:ext uri="{FF2B5EF4-FFF2-40B4-BE49-F238E27FC236}">
                <a16:creationId xmlns:a16="http://schemas.microsoft.com/office/drawing/2014/main" id="{4E68C42B-1D2D-4172-BAA1-B4D60A8122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7A0FE4-04FB-4B76-9510-E47FFB164E30}"/>
              </a:ext>
            </a:extLst>
          </p:cNvPr>
          <p:cNvSpPr>
            <a:spLocks noGrp="1"/>
          </p:cNvSpPr>
          <p:nvPr>
            <p:ph type="sldNum" sz="quarter" idx="12"/>
          </p:nvPr>
        </p:nvSpPr>
        <p:spPr/>
        <p:txBody>
          <a:bodyPr/>
          <a:lstStyle/>
          <a:p>
            <a:fld id="{A07B9C02-8A55-4E8A-B3BA-C6B311F782CD}" type="slidenum">
              <a:rPr lang="en-US" smtClean="0"/>
              <a:t>‹#›</a:t>
            </a:fld>
            <a:endParaRPr lang="en-US"/>
          </a:p>
        </p:txBody>
      </p:sp>
    </p:spTree>
    <p:extLst>
      <p:ext uri="{BB962C8B-B14F-4D97-AF65-F5344CB8AC3E}">
        <p14:creationId xmlns:p14="http://schemas.microsoft.com/office/powerpoint/2010/main" val="484664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71EDA-6F7E-43E1-92C6-9ACF580529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A439261-8118-4C89-8D7C-7FA08B204A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FF977C-CEAD-4F3E-9AD2-F56D98B312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2C3243-2BAD-49AF-8632-3B6C10C7C3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F042D7-EC80-4AFB-92F7-CF4E6D2CBC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A924ECB-1ACD-465D-903A-9AD6211975EB}"/>
              </a:ext>
            </a:extLst>
          </p:cNvPr>
          <p:cNvSpPr>
            <a:spLocks noGrp="1"/>
          </p:cNvSpPr>
          <p:nvPr>
            <p:ph type="dt" sz="half" idx="10"/>
          </p:nvPr>
        </p:nvSpPr>
        <p:spPr/>
        <p:txBody>
          <a:bodyPr/>
          <a:lstStyle/>
          <a:p>
            <a:fld id="{22749C05-65C7-4FD0-BFC0-62D4BCF5DE75}" type="datetimeFigureOut">
              <a:rPr lang="en-US" smtClean="0"/>
              <a:t>8/16/2019</a:t>
            </a:fld>
            <a:endParaRPr lang="en-US"/>
          </a:p>
        </p:txBody>
      </p:sp>
      <p:sp>
        <p:nvSpPr>
          <p:cNvPr id="8" name="Footer Placeholder 7">
            <a:extLst>
              <a:ext uri="{FF2B5EF4-FFF2-40B4-BE49-F238E27FC236}">
                <a16:creationId xmlns:a16="http://schemas.microsoft.com/office/drawing/2014/main" id="{33E13FB7-9C5B-4E45-8A82-67AE9172692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2D106B-9F83-49B5-B3FF-7355E236FC52}"/>
              </a:ext>
            </a:extLst>
          </p:cNvPr>
          <p:cNvSpPr>
            <a:spLocks noGrp="1"/>
          </p:cNvSpPr>
          <p:nvPr>
            <p:ph type="sldNum" sz="quarter" idx="12"/>
          </p:nvPr>
        </p:nvSpPr>
        <p:spPr/>
        <p:txBody>
          <a:bodyPr/>
          <a:lstStyle/>
          <a:p>
            <a:fld id="{A07B9C02-8A55-4E8A-B3BA-C6B311F782CD}" type="slidenum">
              <a:rPr lang="en-US" smtClean="0"/>
              <a:t>‹#›</a:t>
            </a:fld>
            <a:endParaRPr lang="en-US"/>
          </a:p>
        </p:txBody>
      </p:sp>
    </p:spTree>
    <p:extLst>
      <p:ext uri="{BB962C8B-B14F-4D97-AF65-F5344CB8AC3E}">
        <p14:creationId xmlns:p14="http://schemas.microsoft.com/office/powerpoint/2010/main" val="3917641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21C72-D02C-44A7-B7AB-ED134B4C83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04A488-DFCB-4738-B98D-43828C154145}"/>
              </a:ext>
            </a:extLst>
          </p:cNvPr>
          <p:cNvSpPr>
            <a:spLocks noGrp="1"/>
          </p:cNvSpPr>
          <p:nvPr>
            <p:ph type="dt" sz="half" idx="10"/>
          </p:nvPr>
        </p:nvSpPr>
        <p:spPr/>
        <p:txBody>
          <a:bodyPr/>
          <a:lstStyle/>
          <a:p>
            <a:fld id="{22749C05-65C7-4FD0-BFC0-62D4BCF5DE75}" type="datetimeFigureOut">
              <a:rPr lang="en-US" smtClean="0"/>
              <a:t>8/16/2019</a:t>
            </a:fld>
            <a:endParaRPr lang="en-US"/>
          </a:p>
        </p:txBody>
      </p:sp>
      <p:sp>
        <p:nvSpPr>
          <p:cNvPr id="4" name="Footer Placeholder 3">
            <a:extLst>
              <a:ext uri="{FF2B5EF4-FFF2-40B4-BE49-F238E27FC236}">
                <a16:creationId xmlns:a16="http://schemas.microsoft.com/office/drawing/2014/main" id="{00CB4E1F-1073-4B71-AEA6-B04613B7A4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150D2E-86AB-4EDD-BD6C-1738B9CD4585}"/>
              </a:ext>
            </a:extLst>
          </p:cNvPr>
          <p:cNvSpPr>
            <a:spLocks noGrp="1"/>
          </p:cNvSpPr>
          <p:nvPr>
            <p:ph type="sldNum" sz="quarter" idx="12"/>
          </p:nvPr>
        </p:nvSpPr>
        <p:spPr/>
        <p:txBody>
          <a:bodyPr/>
          <a:lstStyle/>
          <a:p>
            <a:fld id="{A07B9C02-8A55-4E8A-B3BA-C6B311F782CD}" type="slidenum">
              <a:rPr lang="en-US" smtClean="0"/>
              <a:t>‹#›</a:t>
            </a:fld>
            <a:endParaRPr lang="en-US"/>
          </a:p>
        </p:txBody>
      </p:sp>
    </p:spTree>
    <p:extLst>
      <p:ext uri="{BB962C8B-B14F-4D97-AF65-F5344CB8AC3E}">
        <p14:creationId xmlns:p14="http://schemas.microsoft.com/office/powerpoint/2010/main" val="3095948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AFBF71-7357-49A7-A81D-5335A1A36D79}"/>
              </a:ext>
            </a:extLst>
          </p:cNvPr>
          <p:cNvSpPr>
            <a:spLocks noGrp="1"/>
          </p:cNvSpPr>
          <p:nvPr>
            <p:ph type="dt" sz="half" idx="10"/>
          </p:nvPr>
        </p:nvSpPr>
        <p:spPr/>
        <p:txBody>
          <a:bodyPr/>
          <a:lstStyle/>
          <a:p>
            <a:fld id="{22749C05-65C7-4FD0-BFC0-62D4BCF5DE75}" type="datetimeFigureOut">
              <a:rPr lang="en-US" smtClean="0"/>
              <a:t>8/16/2019</a:t>
            </a:fld>
            <a:endParaRPr lang="en-US"/>
          </a:p>
        </p:txBody>
      </p:sp>
      <p:sp>
        <p:nvSpPr>
          <p:cNvPr id="3" name="Footer Placeholder 2">
            <a:extLst>
              <a:ext uri="{FF2B5EF4-FFF2-40B4-BE49-F238E27FC236}">
                <a16:creationId xmlns:a16="http://schemas.microsoft.com/office/drawing/2014/main" id="{19A918D5-F634-4831-A80F-1AC2A293D9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F3ABE6C-5C1E-4299-957D-E6C2F9C30BB8}"/>
              </a:ext>
            </a:extLst>
          </p:cNvPr>
          <p:cNvSpPr>
            <a:spLocks noGrp="1"/>
          </p:cNvSpPr>
          <p:nvPr>
            <p:ph type="sldNum" sz="quarter" idx="12"/>
          </p:nvPr>
        </p:nvSpPr>
        <p:spPr/>
        <p:txBody>
          <a:bodyPr/>
          <a:lstStyle/>
          <a:p>
            <a:fld id="{A07B9C02-8A55-4E8A-B3BA-C6B311F782CD}" type="slidenum">
              <a:rPr lang="en-US" smtClean="0"/>
              <a:t>‹#›</a:t>
            </a:fld>
            <a:endParaRPr lang="en-US"/>
          </a:p>
        </p:txBody>
      </p:sp>
    </p:spTree>
    <p:extLst>
      <p:ext uri="{BB962C8B-B14F-4D97-AF65-F5344CB8AC3E}">
        <p14:creationId xmlns:p14="http://schemas.microsoft.com/office/powerpoint/2010/main" val="2542016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00D88-A1B4-475A-B739-FE3B6F36C8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1577DE-B50C-4939-BA52-0470CE96D7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C1584B-7C45-408E-905C-2E5BD0414F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793BA8-CD34-4BF7-9063-BC9DC4F64915}"/>
              </a:ext>
            </a:extLst>
          </p:cNvPr>
          <p:cNvSpPr>
            <a:spLocks noGrp="1"/>
          </p:cNvSpPr>
          <p:nvPr>
            <p:ph type="dt" sz="half" idx="10"/>
          </p:nvPr>
        </p:nvSpPr>
        <p:spPr/>
        <p:txBody>
          <a:bodyPr/>
          <a:lstStyle/>
          <a:p>
            <a:fld id="{22749C05-65C7-4FD0-BFC0-62D4BCF5DE75}" type="datetimeFigureOut">
              <a:rPr lang="en-US" smtClean="0"/>
              <a:t>8/16/2019</a:t>
            </a:fld>
            <a:endParaRPr lang="en-US"/>
          </a:p>
        </p:txBody>
      </p:sp>
      <p:sp>
        <p:nvSpPr>
          <p:cNvPr id="6" name="Footer Placeholder 5">
            <a:extLst>
              <a:ext uri="{FF2B5EF4-FFF2-40B4-BE49-F238E27FC236}">
                <a16:creationId xmlns:a16="http://schemas.microsoft.com/office/drawing/2014/main" id="{33E67687-35F2-47E4-87DB-0159A46197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3A5DBF-07EA-4EEB-967F-6B497B29AA99}"/>
              </a:ext>
            </a:extLst>
          </p:cNvPr>
          <p:cNvSpPr>
            <a:spLocks noGrp="1"/>
          </p:cNvSpPr>
          <p:nvPr>
            <p:ph type="sldNum" sz="quarter" idx="12"/>
          </p:nvPr>
        </p:nvSpPr>
        <p:spPr/>
        <p:txBody>
          <a:bodyPr/>
          <a:lstStyle/>
          <a:p>
            <a:fld id="{A07B9C02-8A55-4E8A-B3BA-C6B311F782CD}" type="slidenum">
              <a:rPr lang="en-US" smtClean="0"/>
              <a:t>‹#›</a:t>
            </a:fld>
            <a:endParaRPr lang="en-US"/>
          </a:p>
        </p:txBody>
      </p:sp>
    </p:spTree>
    <p:extLst>
      <p:ext uri="{BB962C8B-B14F-4D97-AF65-F5344CB8AC3E}">
        <p14:creationId xmlns:p14="http://schemas.microsoft.com/office/powerpoint/2010/main" val="3445119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6B4C6-DE44-4178-856D-473099B276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ED4A96-149D-474C-8D68-D9BF9266FE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8B0E58-BC27-4D8D-B453-2CF1E862BC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47FC51-8A9A-462B-98C3-40B63608D95C}"/>
              </a:ext>
            </a:extLst>
          </p:cNvPr>
          <p:cNvSpPr>
            <a:spLocks noGrp="1"/>
          </p:cNvSpPr>
          <p:nvPr>
            <p:ph type="dt" sz="half" idx="10"/>
          </p:nvPr>
        </p:nvSpPr>
        <p:spPr/>
        <p:txBody>
          <a:bodyPr/>
          <a:lstStyle/>
          <a:p>
            <a:fld id="{22749C05-65C7-4FD0-BFC0-62D4BCF5DE75}" type="datetimeFigureOut">
              <a:rPr lang="en-US" smtClean="0"/>
              <a:t>8/16/2019</a:t>
            </a:fld>
            <a:endParaRPr lang="en-US"/>
          </a:p>
        </p:txBody>
      </p:sp>
      <p:sp>
        <p:nvSpPr>
          <p:cNvPr id="6" name="Footer Placeholder 5">
            <a:extLst>
              <a:ext uri="{FF2B5EF4-FFF2-40B4-BE49-F238E27FC236}">
                <a16:creationId xmlns:a16="http://schemas.microsoft.com/office/drawing/2014/main" id="{85B173B8-759E-4964-870B-69B204834B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7D4710-9290-47D7-8AB9-360C9F4F9C07}"/>
              </a:ext>
            </a:extLst>
          </p:cNvPr>
          <p:cNvSpPr>
            <a:spLocks noGrp="1"/>
          </p:cNvSpPr>
          <p:nvPr>
            <p:ph type="sldNum" sz="quarter" idx="12"/>
          </p:nvPr>
        </p:nvSpPr>
        <p:spPr/>
        <p:txBody>
          <a:bodyPr/>
          <a:lstStyle/>
          <a:p>
            <a:fld id="{A07B9C02-8A55-4E8A-B3BA-C6B311F782CD}" type="slidenum">
              <a:rPr lang="en-US" smtClean="0"/>
              <a:t>‹#›</a:t>
            </a:fld>
            <a:endParaRPr lang="en-US"/>
          </a:p>
        </p:txBody>
      </p:sp>
    </p:spTree>
    <p:extLst>
      <p:ext uri="{BB962C8B-B14F-4D97-AF65-F5344CB8AC3E}">
        <p14:creationId xmlns:p14="http://schemas.microsoft.com/office/powerpoint/2010/main" val="1367385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37E9C7-D4B7-42A7-B7F6-15530E59CA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973319E-A3CE-4FBC-AB4D-51B422F02A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9176A4-BC8A-4534-A647-34D50294FB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749C05-65C7-4FD0-BFC0-62D4BCF5DE75}" type="datetimeFigureOut">
              <a:rPr lang="en-US" smtClean="0"/>
              <a:t>8/16/2019</a:t>
            </a:fld>
            <a:endParaRPr lang="en-US"/>
          </a:p>
        </p:txBody>
      </p:sp>
      <p:sp>
        <p:nvSpPr>
          <p:cNvPr id="5" name="Footer Placeholder 4">
            <a:extLst>
              <a:ext uri="{FF2B5EF4-FFF2-40B4-BE49-F238E27FC236}">
                <a16:creationId xmlns:a16="http://schemas.microsoft.com/office/drawing/2014/main" id="{F3D15B91-41EC-42D1-B147-AF652D0F9D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1A4EEFB-358B-4BEF-9C8B-A05D8207B2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7B9C02-8A55-4E8A-B3BA-C6B311F782CD}" type="slidenum">
              <a:rPr lang="en-US" smtClean="0"/>
              <a:t>‹#›</a:t>
            </a:fld>
            <a:endParaRPr lang="en-US"/>
          </a:p>
        </p:txBody>
      </p:sp>
    </p:spTree>
    <p:extLst>
      <p:ext uri="{BB962C8B-B14F-4D97-AF65-F5344CB8AC3E}">
        <p14:creationId xmlns:p14="http://schemas.microsoft.com/office/powerpoint/2010/main" val="15813355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hyperlink" Target="https://en.ilmatieteenlaitos.fi/snow-statistic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hyperlink" Target="http://www.freestockphotos.biz/stockphoto/14484"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FBFAF-F475-40A5-9893-913DC05BCD35}"/>
              </a:ext>
            </a:extLst>
          </p:cNvPr>
          <p:cNvSpPr>
            <a:spLocks noGrp="1"/>
          </p:cNvSpPr>
          <p:nvPr>
            <p:ph type="ctrTitle"/>
          </p:nvPr>
        </p:nvSpPr>
        <p:spPr>
          <a:xfrm>
            <a:off x="1394837" y="859684"/>
            <a:ext cx="9144000" cy="1070908"/>
          </a:xfrm>
        </p:spPr>
        <p:txBody>
          <a:bodyPr/>
          <a:lstStyle/>
          <a:p>
            <a:pPr algn="l"/>
            <a:r>
              <a:rPr lang="fi-FI" dirty="0">
                <a:latin typeface="Times New Roman" panose="02020603050405020304" pitchFamily="18" charset="0"/>
                <a:cs typeface="Times New Roman" panose="02020603050405020304" pitchFamily="18" charset="0"/>
              </a:rPr>
              <a:t>Thesis presentation</a:t>
            </a:r>
            <a:endParaRPr lang="en-US"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4CB3D6F1-D1A8-46D3-A14A-5F23B21A9FDC}"/>
              </a:ext>
            </a:extLst>
          </p:cNvPr>
          <p:cNvSpPr>
            <a:spLocks noGrp="1"/>
          </p:cNvSpPr>
          <p:nvPr>
            <p:ph type="subTitle" idx="1"/>
          </p:nvPr>
        </p:nvSpPr>
        <p:spPr>
          <a:xfrm>
            <a:off x="1423122" y="2372667"/>
            <a:ext cx="9808029" cy="584087"/>
          </a:xfrm>
        </p:spPr>
        <p:txBody>
          <a:bodyPr>
            <a:normAutofit fontScale="92500" lnSpcReduction="20000"/>
          </a:bodyPr>
          <a:lstStyle/>
          <a:p>
            <a:pPr algn="l"/>
            <a:r>
              <a:rPr lang="en-US" dirty="0">
                <a:latin typeface="Times New Roman" panose="02020603050405020304" pitchFamily="18" charset="0"/>
                <a:cs typeface="Times New Roman" panose="02020603050405020304" pitchFamily="18" charset="0"/>
              </a:rPr>
              <a:t>Degree:</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Joint Master of Science in Hydroinformatics and Water Management</a:t>
            </a:r>
          </a:p>
        </p:txBody>
      </p:sp>
      <p:pic>
        <p:nvPicPr>
          <p:cNvPr id="4" name="Picture 3">
            <a:extLst>
              <a:ext uri="{FF2B5EF4-FFF2-40B4-BE49-F238E27FC236}">
                <a16:creationId xmlns:a16="http://schemas.microsoft.com/office/drawing/2014/main" id="{586A4439-71B4-4F37-BB19-C208AFA502FE}"/>
              </a:ext>
            </a:extLst>
          </p:cNvPr>
          <p:cNvPicPr>
            <a:picLocks noChangeAspect="1"/>
          </p:cNvPicPr>
          <p:nvPr/>
        </p:nvPicPr>
        <p:blipFill>
          <a:blip r:embed="rId2"/>
          <a:stretch>
            <a:fillRect/>
          </a:stretch>
        </p:blipFill>
        <p:spPr>
          <a:xfrm>
            <a:off x="1467687" y="5641521"/>
            <a:ext cx="8998300" cy="787663"/>
          </a:xfrm>
          <a:prstGeom prst="rect">
            <a:avLst/>
          </a:prstGeom>
        </p:spPr>
      </p:pic>
      <p:pic>
        <p:nvPicPr>
          <p:cNvPr id="5" name="Picture 4">
            <a:extLst>
              <a:ext uri="{FF2B5EF4-FFF2-40B4-BE49-F238E27FC236}">
                <a16:creationId xmlns:a16="http://schemas.microsoft.com/office/drawing/2014/main" id="{CB9C76C2-2BF0-4015-96E3-3637B9A08021}"/>
              </a:ext>
            </a:extLst>
          </p:cNvPr>
          <p:cNvPicPr>
            <a:picLocks noChangeAspect="1"/>
          </p:cNvPicPr>
          <p:nvPr/>
        </p:nvPicPr>
        <p:blipFill>
          <a:blip r:embed="rId3"/>
          <a:stretch>
            <a:fillRect/>
          </a:stretch>
        </p:blipFill>
        <p:spPr>
          <a:xfrm>
            <a:off x="6327137" y="4332148"/>
            <a:ext cx="3957324" cy="998186"/>
          </a:xfrm>
          <a:prstGeom prst="rect">
            <a:avLst/>
          </a:prstGeom>
        </p:spPr>
      </p:pic>
      <p:sp>
        <p:nvSpPr>
          <p:cNvPr id="6" name="Subtitle 2">
            <a:extLst>
              <a:ext uri="{FF2B5EF4-FFF2-40B4-BE49-F238E27FC236}">
                <a16:creationId xmlns:a16="http://schemas.microsoft.com/office/drawing/2014/main" id="{5F78D5C6-C6F1-4602-9AE8-92675D6C067A}"/>
              </a:ext>
            </a:extLst>
          </p:cNvPr>
          <p:cNvSpPr txBox="1">
            <a:spLocks/>
          </p:cNvSpPr>
          <p:nvPr/>
        </p:nvSpPr>
        <p:spPr>
          <a:xfrm>
            <a:off x="1383951" y="4681379"/>
            <a:ext cx="4582886" cy="6489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i-FI" dirty="0">
                <a:latin typeface="Times New Roman" panose="02020603050405020304" pitchFamily="18" charset="0"/>
                <a:cs typeface="Times New Roman" panose="02020603050405020304" pitchFamily="18" charset="0"/>
              </a:rPr>
              <a:t>Tampere,  August  21</a:t>
            </a:r>
            <a:r>
              <a:rPr lang="fi-FI" baseline="30000" dirty="0">
                <a:latin typeface="Times New Roman" panose="02020603050405020304" pitchFamily="18" charset="0"/>
                <a:cs typeface="Times New Roman" panose="02020603050405020304" pitchFamily="18" charset="0"/>
              </a:rPr>
              <a:t>st</a:t>
            </a:r>
            <a:r>
              <a:rPr lang="fi-FI" dirty="0">
                <a:latin typeface="Times New Roman" panose="02020603050405020304" pitchFamily="18" charset="0"/>
                <a:cs typeface="Times New Roman" panose="02020603050405020304" pitchFamily="18" charset="0"/>
              </a:rPr>
              <a:t>, 2019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895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D76FA74-939A-4E9A-9A8E-25C4540E897D}"/>
              </a:ext>
            </a:extLst>
          </p:cNvPr>
          <p:cNvSpPr>
            <a:spLocks noGrp="1"/>
          </p:cNvSpPr>
          <p:nvPr>
            <p:ph type="ftr" sz="quarter" idx="11"/>
          </p:nvPr>
        </p:nvSpPr>
        <p:spPr>
          <a:xfrm>
            <a:off x="619126" y="6407145"/>
            <a:ext cx="10953748" cy="359004"/>
          </a:xfrm>
        </p:spPr>
        <p:txBody>
          <a:bodyPr/>
          <a:lstStyle/>
          <a:p>
            <a:r>
              <a:rPr lang="fi-FI" dirty="0">
                <a:solidFill>
                  <a:schemeClr val="bg2">
                    <a:lumMod val="90000"/>
                  </a:schemeClr>
                </a:solidFill>
                <a:latin typeface="Verdana" panose="020B0604030504040204" pitchFamily="34" charset="0"/>
                <a:ea typeface="Verdana" panose="020B0604030504040204" pitchFamily="34" charset="0"/>
              </a:rPr>
              <a:t>Introduction</a:t>
            </a:r>
            <a:r>
              <a:rPr lang="fi-FI" dirty="0">
                <a:solidFill>
                  <a:schemeClr val="tx1"/>
                </a:solidFill>
                <a:latin typeface="Verdana" panose="020B0604030504040204" pitchFamily="34" charset="0"/>
                <a:ea typeface="Verdana" panose="020B0604030504040204" pitchFamily="34" charset="0"/>
              </a:rPr>
              <a:t>	</a:t>
            </a:r>
            <a:r>
              <a:rPr lang="fi-FI" dirty="0">
                <a:solidFill>
                  <a:schemeClr val="bg2">
                    <a:lumMod val="90000"/>
                  </a:schemeClr>
                </a:solidFill>
                <a:latin typeface="Verdana" panose="020B0604030504040204" pitchFamily="34" charset="0"/>
                <a:ea typeface="Verdana" panose="020B0604030504040204" pitchFamily="34" charset="0"/>
              </a:rPr>
              <a:t>Methodology	</a:t>
            </a:r>
            <a:r>
              <a:rPr lang="fi-FI" u="sng" dirty="0">
                <a:solidFill>
                  <a:schemeClr val="tx1"/>
                </a:solidFill>
                <a:latin typeface="Verdana" panose="020B0604030504040204" pitchFamily="34" charset="0"/>
                <a:ea typeface="Verdana" panose="020B0604030504040204" pitchFamily="34" charset="0"/>
              </a:rPr>
              <a:t>Sewer model</a:t>
            </a:r>
            <a:r>
              <a:rPr lang="fi-FI" dirty="0">
                <a:solidFill>
                  <a:schemeClr val="bg2">
                    <a:lumMod val="90000"/>
                  </a:schemeClr>
                </a:solidFill>
                <a:latin typeface="Verdana" panose="020B0604030504040204" pitchFamily="34" charset="0"/>
                <a:ea typeface="Verdana" panose="020B0604030504040204" pitchFamily="34" charset="0"/>
              </a:rPr>
              <a:t>	Case study		Results and conclusions</a:t>
            </a:r>
            <a:r>
              <a:rPr lang="fi-FI" dirty="0">
                <a:solidFill>
                  <a:schemeClr val="bg2">
                    <a:lumMod val="90000"/>
                  </a:schemeClr>
                </a:solidFill>
              </a:rPr>
              <a:t>	</a:t>
            </a:r>
            <a:r>
              <a:rPr lang="fi-FI" dirty="0"/>
              <a:t>	</a:t>
            </a:r>
            <a:endParaRPr lang="en-US" dirty="0"/>
          </a:p>
        </p:txBody>
      </p:sp>
      <p:sp>
        <p:nvSpPr>
          <p:cNvPr id="5" name="Slide Number Placeholder 4">
            <a:extLst>
              <a:ext uri="{FF2B5EF4-FFF2-40B4-BE49-F238E27FC236}">
                <a16:creationId xmlns:a16="http://schemas.microsoft.com/office/drawing/2014/main" id="{1CD51536-1A68-4CAB-839C-B132471A3ACF}"/>
              </a:ext>
            </a:extLst>
          </p:cNvPr>
          <p:cNvSpPr>
            <a:spLocks noGrp="1"/>
          </p:cNvSpPr>
          <p:nvPr>
            <p:ph type="sldNum" sz="quarter" idx="12"/>
          </p:nvPr>
        </p:nvSpPr>
        <p:spPr>
          <a:xfrm>
            <a:off x="9133115" y="6423249"/>
            <a:ext cx="2743200" cy="365125"/>
          </a:xfrm>
        </p:spPr>
        <p:txBody>
          <a:bodyPr/>
          <a:lstStyle/>
          <a:p>
            <a:fld id="{A07B9C02-8A55-4E8A-B3BA-C6B311F782CD}" type="slidenum">
              <a:rPr lang="en-US" smtClean="0"/>
              <a:t>10</a:t>
            </a:fld>
            <a:endParaRPr lang="en-US" dirty="0"/>
          </a:p>
        </p:txBody>
      </p:sp>
      <p:sp>
        <p:nvSpPr>
          <p:cNvPr id="6" name="Subtitle 2">
            <a:extLst>
              <a:ext uri="{FF2B5EF4-FFF2-40B4-BE49-F238E27FC236}">
                <a16:creationId xmlns:a16="http://schemas.microsoft.com/office/drawing/2014/main" id="{5D7FC710-D781-4268-AF00-984012F08F04}"/>
              </a:ext>
            </a:extLst>
          </p:cNvPr>
          <p:cNvSpPr txBox="1">
            <a:spLocks/>
          </p:cNvSpPr>
          <p:nvPr/>
        </p:nvSpPr>
        <p:spPr>
          <a:xfrm>
            <a:off x="7610071" y="1557691"/>
            <a:ext cx="3428043" cy="5840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b="1" dirty="0">
                <a:latin typeface="Times New Roman" panose="02020603050405020304" pitchFamily="18" charset="0"/>
                <a:cs typeface="Times New Roman" panose="02020603050405020304" pitchFamily="18" charset="0"/>
              </a:rPr>
              <a:t>Physics-based model</a:t>
            </a:r>
            <a:endParaRPr lang="en-US" b="1"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77431E45-AFD4-4730-8BE4-322EEE9639D7}"/>
              </a:ext>
            </a:extLst>
          </p:cNvPr>
          <p:cNvPicPr>
            <a:picLocks noChangeAspect="1"/>
          </p:cNvPicPr>
          <p:nvPr/>
        </p:nvPicPr>
        <p:blipFill>
          <a:blip r:embed="rId2"/>
          <a:stretch>
            <a:fillRect/>
          </a:stretch>
        </p:blipFill>
        <p:spPr>
          <a:xfrm>
            <a:off x="573763" y="813114"/>
            <a:ext cx="5618629" cy="5231772"/>
          </a:xfrm>
          <a:prstGeom prst="rect">
            <a:avLst/>
          </a:prstGeom>
        </p:spPr>
      </p:pic>
      <p:cxnSp>
        <p:nvCxnSpPr>
          <p:cNvPr id="7" name="Straight Arrow Connector 6">
            <a:extLst>
              <a:ext uri="{FF2B5EF4-FFF2-40B4-BE49-F238E27FC236}">
                <a16:creationId xmlns:a16="http://schemas.microsoft.com/office/drawing/2014/main" id="{30965185-872D-4372-80B5-9A988A67AA5F}"/>
              </a:ext>
            </a:extLst>
          </p:cNvPr>
          <p:cNvCxnSpPr>
            <a:cxnSpLocks/>
            <a:stCxn id="10" idx="6"/>
            <a:endCxn id="38" idx="1"/>
          </p:cNvCxnSpPr>
          <p:nvPr/>
        </p:nvCxnSpPr>
        <p:spPr>
          <a:xfrm>
            <a:off x="4797830" y="2019300"/>
            <a:ext cx="2886882" cy="28603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6C8FE5AA-4BD5-4DC8-BC7A-C83D1909FEF0}"/>
              </a:ext>
            </a:extLst>
          </p:cNvPr>
          <p:cNvSpPr/>
          <p:nvPr/>
        </p:nvSpPr>
        <p:spPr>
          <a:xfrm>
            <a:off x="3752801" y="1611086"/>
            <a:ext cx="1045029" cy="816428"/>
          </a:xfrm>
          <a:prstGeom prst="ellipse">
            <a:avLst/>
          </a:prstGeom>
          <a:noFill/>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D905492-2D57-40A9-BAF9-51E45A30C52F}"/>
              </a:ext>
            </a:extLst>
          </p:cNvPr>
          <p:cNvSpPr/>
          <p:nvPr/>
        </p:nvSpPr>
        <p:spPr>
          <a:xfrm>
            <a:off x="4054830" y="4392160"/>
            <a:ext cx="341143" cy="332483"/>
          </a:xfrm>
          <a:prstGeom prst="ellipse">
            <a:avLst/>
          </a:prstGeom>
          <a:noFill/>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57725F52-C734-4F9A-BE30-B55E65E6D25F}"/>
              </a:ext>
            </a:extLst>
          </p:cNvPr>
          <p:cNvCxnSpPr>
            <a:cxnSpLocks/>
            <a:stCxn id="24" idx="6"/>
            <a:endCxn id="42" idx="1"/>
          </p:cNvCxnSpPr>
          <p:nvPr/>
        </p:nvCxnSpPr>
        <p:spPr>
          <a:xfrm flipV="1">
            <a:off x="4395973" y="3126535"/>
            <a:ext cx="3288739" cy="1431867"/>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9633B1F7-D6A6-4027-98E3-0576C78EB55D}"/>
              </a:ext>
            </a:extLst>
          </p:cNvPr>
          <p:cNvSpPr/>
          <p:nvPr/>
        </p:nvSpPr>
        <p:spPr>
          <a:xfrm>
            <a:off x="4154657" y="3556659"/>
            <a:ext cx="241316" cy="213990"/>
          </a:xfrm>
          <a:prstGeom prst="ellipse">
            <a:avLst/>
          </a:prstGeom>
          <a:noFill/>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5632A2A2-562C-4B0F-A7E2-05F9DBC5A033}"/>
              </a:ext>
            </a:extLst>
          </p:cNvPr>
          <p:cNvCxnSpPr>
            <a:cxnSpLocks/>
            <a:stCxn id="29" idx="6"/>
            <a:endCxn id="41" idx="1"/>
          </p:cNvCxnSpPr>
          <p:nvPr/>
        </p:nvCxnSpPr>
        <p:spPr>
          <a:xfrm flipV="1">
            <a:off x="4395973" y="2713553"/>
            <a:ext cx="3288739" cy="95010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34" name="Oval 33">
            <a:extLst>
              <a:ext uri="{FF2B5EF4-FFF2-40B4-BE49-F238E27FC236}">
                <a16:creationId xmlns:a16="http://schemas.microsoft.com/office/drawing/2014/main" id="{B4770ABD-6675-44B5-8038-03E0DE64F525}"/>
              </a:ext>
            </a:extLst>
          </p:cNvPr>
          <p:cNvSpPr/>
          <p:nvPr/>
        </p:nvSpPr>
        <p:spPr>
          <a:xfrm>
            <a:off x="3973689" y="5415002"/>
            <a:ext cx="1045029" cy="320293"/>
          </a:xfrm>
          <a:prstGeom prst="ellipse">
            <a:avLst/>
          </a:prstGeom>
          <a:noFill/>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BD018BC3-A6A1-44EA-BC58-33117AF456AA}"/>
              </a:ext>
            </a:extLst>
          </p:cNvPr>
          <p:cNvCxnSpPr>
            <a:cxnSpLocks/>
            <a:stCxn id="34" idx="6"/>
            <a:endCxn id="45" idx="1"/>
          </p:cNvCxnSpPr>
          <p:nvPr/>
        </p:nvCxnSpPr>
        <p:spPr>
          <a:xfrm flipV="1">
            <a:off x="5018718" y="3498768"/>
            <a:ext cx="2643620" cy="207638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38" name="Subtitle 2">
            <a:extLst>
              <a:ext uri="{FF2B5EF4-FFF2-40B4-BE49-F238E27FC236}">
                <a16:creationId xmlns:a16="http://schemas.microsoft.com/office/drawing/2014/main" id="{3E89BD1C-3F94-4FA8-BC61-430985721024}"/>
              </a:ext>
            </a:extLst>
          </p:cNvPr>
          <p:cNvSpPr txBox="1">
            <a:spLocks/>
          </p:cNvSpPr>
          <p:nvPr/>
        </p:nvSpPr>
        <p:spPr>
          <a:xfrm>
            <a:off x="7684712" y="2125837"/>
            <a:ext cx="3888162" cy="3590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sz="2000" dirty="0">
                <a:latin typeface="Times New Roman" panose="02020603050405020304" pitchFamily="18" charset="0"/>
                <a:cs typeface="Times New Roman" panose="02020603050405020304" pitchFamily="18" charset="0"/>
              </a:rPr>
              <a:t>Snowpack and snowmelt</a:t>
            </a:r>
            <a:endParaRPr lang="en-US" sz="2000" dirty="0">
              <a:latin typeface="Times New Roman" panose="02020603050405020304" pitchFamily="18" charset="0"/>
              <a:cs typeface="Times New Roman" panose="02020603050405020304" pitchFamily="18" charset="0"/>
            </a:endParaRPr>
          </a:p>
        </p:txBody>
      </p:sp>
      <p:sp>
        <p:nvSpPr>
          <p:cNvPr id="41" name="Subtitle 2">
            <a:extLst>
              <a:ext uri="{FF2B5EF4-FFF2-40B4-BE49-F238E27FC236}">
                <a16:creationId xmlns:a16="http://schemas.microsoft.com/office/drawing/2014/main" id="{F50260E2-DA70-4665-B5CD-BE4829B3FCB7}"/>
              </a:ext>
            </a:extLst>
          </p:cNvPr>
          <p:cNvSpPr txBox="1">
            <a:spLocks/>
          </p:cNvSpPr>
          <p:nvPr/>
        </p:nvSpPr>
        <p:spPr>
          <a:xfrm>
            <a:off x="7684712" y="2534051"/>
            <a:ext cx="3888162" cy="3590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sz="2000" dirty="0">
                <a:latin typeface="Times New Roman" panose="02020603050405020304" pitchFamily="18" charset="0"/>
                <a:cs typeface="Times New Roman" panose="02020603050405020304" pitchFamily="18" charset="0"/>
              </a:rPr>
              <a:t>Surface runoff</a:t>
            </a:r>
            <a:endParaRPr lang="en-US" sz="2000" dirty="0">
              <a:latin typeface="Times New Roman" panose="02020603050405020304" pitchFamily="18" charset="0"/>
              <a:cs typeface="Times New Roman" panose="02020603050405020304" pitchFamily="18" charset="0"/>
            </a:endParaRPr>
          </a:p>
        </p:txBody>
      </p:sp>
      <p:sp>
        <p:nvSpPr>
          <p:cNvPr id="42" name="Subtitle 2">
            <a:extLst>
              <a:ext uri="{FF2B5EF4-FFF2-40B4-BE49-F238E27FC236}">
                <a16:creationId xmlns:a16="http://schemas.microsoft.com/office/drawing/2014/main" id="{D8C002FF-9381-43AE-BC35-B3A7DF51B6A1}"/>
              </a:ext>
            </a:extLst>
          </p:cNvPr>
          <p:cNvSpPr txBox="1">
            <a:spLocks/>
          </p:cNvSpPr>
          <p:nvPr/>
        </p:nvSpPr>
        <p:spPr>
          <a:xfrm>
            <a:off x="7684712" y="2947033"/>
            <a:ext cx="3888162" cy="3590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sz="2000" dirty="0">
                <a:latin typeface="Times New Roman" panose="02020603050405020304" pitchFamily="18" charset="0"/>
                <a:cs typeface="Times New Roman" panose="02020603050405020304" pitchFamily="18" charset="0"/>
              </a:rPr>
              <a:t>Infiltration (modified Horton)</a:t>
            </a:r>
            <a:endParaRPr lang="en-US" sz="2000" dirty="0">
              <a:latin typeface="Times New Roman" panose="02020603050405020304" pitchFamily="18" charset="0"/>
              <a:cs typeface="Times New Roman" panose="02020603050405020304" pitchFamily="18" charset="0"/>
            </a:endParaRPr>
          </a:p>
        </p:txBody>
      </p:sp>
      <p:sp>
        <p:nvSpPr>
          <p:cNvPr id="45" name="Subtitle 2">
            <a:extLst>
              <a:ext uri="{FF2B5EF4-FFF2-40B4-BE49-F238E27FC236}">
                <a16:creationId xmlns:a16="http://schemas.microsoft.com/office/drawing/2014/main" id="{935C82A3-C8CA-4CBB-8DD9-042FFA72C275}"/>
              </a:ext>
            </a:extLst>
          </p:cNvPr>
          <p:cNvSpPr txBox="1">
            <a:spLocks/>
          </p:cNvSpPr>
          <p:nvPr/>
        </p:nvSpPr>
        <p:spPr>
          <a:xfrm>
            <a:off x="7662338" y="3319266"/>
            <a:ext cx="3888162" cy="3590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sz="2000" dirty="0">
                <a:latin typeface="Times New Roman" panose="02020603050405020304" pitchFamily="18" charset="0"/>
                <a:cs typeface="Times New Roman" panose="02020603050405020304" pitchFamily="18" charset="0"/>
              </a:rPr>
              <a:t>Aquifer and groundwater flow</a:t>
            </a:r>
            <a:endParaRPr lang="en-US" sz="2000" dirty="0">
              <a:latin typeface="Times New Roman" panose="02020603050405020304" pitchFamily="18" charset="0"/>
              <a:cs typeface="Times New Roman" panose="02020603050405020304" pitchFamily="18" charset="0"/>
            </a:endParaRPr>
          </a:p>
        </p:txBody>
      </p:sp>
      <p:sp>
        <p:nvSpPr>
          <p:cNvPr id="47" name="Rectangle 46">
            <a:extLst>
              <a:ext uri="{FF2B5EF4-FFF2-40B4-BE49-F238E27FC236}">
                <a16:creationId xmlns:a16="http://schemas.microsoft.com/office/drawing/2014/main" id="{9FED8FD8-D6A7-4F48-8B05-59CF04725270}"/>
              </a:ext>
            </a:extLst>
          </p:cNvPr>
          <p:cNvSpPr/>
          <p:nvPr/>
        </p:nvSpPr>
        <p:spPr>
          <a:xfrm>
            <a:off x="7662338" y="2019300"/>
            <a:ext cx="3375776" cy="18342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468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4" grpId="0" animBg="1"/>
      <p:bldP spid="29" grpId="0" animBg="1"/>
      <p:bldP spid="34" grpId="0" animBg="1"/>
      <p:bldP spid="38" grpId="0"/>
      <p:bldP spid="41" grpId="0"/>
      <p:bldP spid="42" grpId="0"/>
      <p:bldP spid="4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D76FA74-939A-4E9A-9A8E-25C4540E897D}"/>
              </a:ext>
            </a:extLst>
          </p:cNvPr>
          <p:cNvSpPr>
            <a:spLocks noGrp="1"/>
          </p:cNvSpPr>
          <p:nvPr>
            <p:ph type="ftr" sz="quarter" idx="11"/>
          </p:nvPr>
        </p:nvSpPr>
        <p:spPr>
          <a:xfrm>
            <a:off x="619126" y="6407145"/>
            <a:ext cx="10953748" cy="359004"/>
          </a:xfrm>
        </p:spPr>
        <p:txBody>
          <a:bodyPr/>
          <a:lstStyle/>
          <a:p>
            <a:r>
              <a:rPr lang="fi-FI" dirty="0">
                <a:solidFill>
                  <a:schemeClr val="bg2">
                    <a:lumMod val="90000"/>
                  </a:schemeClr>
                </a:solidFill>
                <a:latin typeface="Verdana" panose="020B0604030504040204" pitchFamily="34" charset="0"/>
                <a:ea typeface="Verdana" panose="020B0604030504040204" pitchFamily="34" charset="0"/>
              </a:rPr>
              <a:t>Introduction</a:t>
            </a:r>
            <a:r>
              <a:rPr lang="fi-FI" dirty="0">
                <a:solidFill>
                  <a:schemeClr val="tx1"/>
                </a:solidFill>
                <a:latin typeface="Verdana" panose="020B0604030504040204" pitchFamily="34" charset="0"/>
                <a:ea typeface="Verdana" panose="020B0604030504040204" pitchFamily="34" charset="0"/>
              </a:rPr>
              <a:t>	</a:t>
            </a:r>
            <a:r>
              <a:rPr lang="fi-FI" dirty="0">
                <a:solidFill>
                  <a:schemeClr val="bg2">
                    <a:lumMod val="90000"/>
                  </a:schemeClr>
                </a:solidFill>
                <a:latin typeface="Verdana" panose="020B0604030504040204" pitchFamily="34" charset="0"/>
                <a:ea typeface="Verdana" panose="020B0604030504040204" pitchFamily="34" charset="0"/>
              </a:rPr>
              <a:t>Methodology	</a:t>
            </a:r>
            <a:r>
              <a:rPr lang="fi-FI" u="sng" dirty="0">
                <a:solidFill>
                  <a:schemeClr val="tx1"/>
                </a:solidFill>
                <a:latin typeface="Verdana" panose="020B0604030504040204" pitchFamily="34" charset="0"/>
                <a:ea typeface="Verdana" panose="020B0604030504040204" pitchFamily="34" charset="0"/>
              </a:rPr>
              <a:t>Sewer model</a:t>
            </a:r>
            <a:r>
              <a:rPr lang="fi-FI" dirty="0">
                <a:solidFill>
                  <a:schemeClr val="bg2">
                    <a:lumMod val="90000"/>
                  </a:schemeClr>
                </a:solidFill>
                <a:latin typeface="Verdana" panose="020B0604030504040204" pitchFamily="34" charset="0"/>
                <a:ea typeface="Verdana" panose="020B0604030504040204" pitchFamily="34" charset="0"/>
              </a:rPr>
              <a:t>	Case study		Results and conclusions</a:t>
            </a:r>
            <a:r>
              <a:rPr lang="fi-FI" dirty="0">
                <a:solidFill>
                  <a:schemeClr val="bg2">
                    <a:lumMod val="90000"/>
                  </a:schemeClr>
                </a:solidFill>
              </a:rPr>
              <a:t>	</a:t>
            </a:r>
            <a:r>
              <a:rPr lang="fi-FI" dirty="0"/>
              <a:t>	</a:t>
            </a:r>
            <a:endParaRPr lang="en-US" dirty="0"/>
          </a:p>
        </p:txBody>
      </p:sp>
      <p:sp>
        <p:nvSpPr>
          <p:cNvPr id="5" name="Slide Number Placeholder 4">
            <a:extLst>
              <a:ext uri="{FF2B5EF4-FFF2-40B4-BE49-F238E27FC236}">
                <a16:creationId xmlns:a16="http://schemas.microsoft.com/office/drawing/2014/main" id="{1CD51536-1A68-4CAB-839C-B132471A3ACF}"/>
              </a:ext>
            </a:extLst>
          </p:cNvPr>
          <p:cNvSpPr>
            <a:spLocks noGrp="1"/>
          </p:cNvSpPr>
          <p:nvPr>
            <p:ph type="sldNum" sz="quarter" idx="12"/>
          </p:nvPr>
        </p:nvSpPr>
        <p:spPr>
          <a:xfrm>
            <a:off x="9133115" y="6423249"/>
            <a:ext cx="2743200" cy="365125"/>
          </a:xfrm>
        </p:spPr>
        <p:txBody>
          <a:bodyPr/>
          <a:lstStyle/>
          <a:p>
            <a:fld id="{A07B9C02-8A55-4E8A-B3BA-C6B311F782CD}" type="slidenum">
              <a:rPr lang="en-US" smtClean="0"/>
              <a:t>11</a:t>
            </a:fld>
            <a:endParaRPr lang="en-US" dirty="0"/>
          </a:p>
        </p:txBody>
      </p:sp>
      <p:sp>
        <p:nvSpPr>
          <p:cNvPr id="6" name="Subtitle 2">
            <a:extLst>
              <a:ext uri="{FF2B5EF4-FFF2-40B4-BE49-F238E27FC236}">
                <a16:creationId xmlns:a16="http://schemas.microsoft.com/office/drawing/2014/main" id="{5D7FC710-D781-4268-AF00-984012F08F04}"/>
              </a:ext>
            </a:extLst>
          </p:cNvPr>
          <p:cNvSpPr txBox="1">
            <a:spLocks/>
          </p:cNvSpPr>
          <p:nvPr/>
        </p:nvSpPr>
        <p:spPr>
          <a:xfrm>
            <a:off x="545646" y="229752"/>
            <a:ext cx="8484054" cy="5840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b="1" dirty="0">
                <a:latin typeface="Times New Roman" panose="02020603050405020304" pitchFamily="18" charset="0"/>
                <a:cs typeface="Times New Roman" panose="02020603050405020304" pitchFamily="18" charset="0"/>
              </a:rPr>
              <a:t>Physics-based model – conceptual adaptation for RDII</a:t>
            </a:r>
            <a:br>
              <a:rPr lang="fi-FI" b="1" dirty="0">
                <a:latin typeface="Times New Roman" panose="02020603050405020304" pitchFamily="18" charset="0"/>
                <a:cs typeface="Times New Roman" panose="02020603050405020304" pitchFamily="18" charset="0"/>
              </a:rPr>
            </a:br>
            <a:r>
              <a:rPr lang="fi-FI" b="1" dirty="0">
                <a:latin typeface="Times New Roman" panose="02020603050405020304" pitchFamily="18" charset="0"/>
                <a:cs typeface="Times New Roman" panose="02020603050405020304" pitchFamily="18" charset="0"/>
              </a:rPr>
              <a:t>Runoff</a:t>
            </a:r>
            <a:endParaRPr lang="en-US" b="1"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D5B8B1A6-D103-4368-A48C-DF2B68D5030D}"/>
              </a:ext>
            </a:extLst>
          </p:cNvPr>
          <p:cNvPicPr>
            <a:picLocks noChangeAspect="1"/>
          </p:cNvPicPr>
          <p:nvPr/>
        </p:nvPicPr>
        <p:blipFill>
          <a:blip r:embed="rId3"/>
          <a:stretch>
            <a:fillRect/>
          </a:stretch>
        </p:blipFill>
        <p:spPr>
          <a:xfrm>
            <a:off x="733427" y="1627545"/>
            <a:ext cx="4657724" cy="2291096"/>
          </a:xfrm>
          <a:prstGeom prst="rect">
            <a:avLst/>
          </a:prstGeom>
        </p:spPr>
      </p:pic>
      <p:pic>
        <p:nvPicPr>
          <p:cNvPr id="3" name="Picture 2">
            <a:extLst>
              <a:ext uri="{FF2B5EF4-FFF2-40B4-BE49-F238E27FC236}">
                <a16:creationId xmlns:a16="http://schemas.microsoft.com/office/drawing/2014/main" id="{F862C28A-B4D6-4BE2-8994-99C743AAA1E1}"/>
              </a:ext>
            </a:extLst>
          </p:cNvPr>
          <p:cNvPicPr>
            <a:picLocks noChangeAspect="1"/>
          </p:cNvPicPr>
          <p:nvPr/>
        </p:nvPicPr>
        <p:blipFill>
          <a:blip r:embed="rId4"/>
          <a:stretch>
            <a:fillRect/>
          </a:stretch>
        </p:blipFill>
        <p:spPr>
          <a:xfrm>
            <a:off x="3860346" y="4975382"/>
            <a:ext cx="3664404" cy="741319"/>
          </a:xfrm>
          <a:prstGeom prst="rect">
            <a:avLst/>
          </a:prstGeom>
        </p:spPr>
      </p:pic>
      <p:pic>
        <p:nvPicPr>
          <p:cNvPr id="7" name="Picture 6">
            <a:extLst>
              <a:ext uri="{FF2B5EF4-FFF2-40B4-BE49-F238E27FC236}">
                <a16:creationId xmlns:a16="http://schemas.microsoft.com/office/drawing/2014/main" id="{54D1BE2F-D634-4729-A89F-080FE4F17E9F}"/>
              </a:ext>
            </a:extLst>
          </p:cNvPr>
          <p:cNvPicPr>
            <a:picLocks noChangeAspect="1"/>
          </p:cNvPicPr>
          <p:nvPr/>
        </p:nvPicPr>
        <p:blipFill>
          <a:blip r:embed="rId5"/>
          <a:stretch>
            <a:fillRect/>
          </a:stretch>
        </p:blipFill>
        <p:spPr>
          <a:xfrm>
            <a:off x="6129434" y="1766231"/>
            <a:ext cx="5746881" cy="2007411"/>
          </a:xfrm>
          <a:prstGeom prst="rect">
            <a:avLst/>
          </a:prstGeom>
        </p:spPr>
      </p:pic>
      <p:sp>
        <p:nvSpPr>
          <p:cNvPr id="8" name="Rectangle 7">
            <a:extLst>
              <a:ext uri="{FF2B5EF4-FFF2-40B4-BE49-F238E27FC236}">
                <a16:creationId xmlns:a16="http://schemas.microsoft.com/office/drawing/2014/main" id="{158DDC6D-5634-4356-8FF2-FF4E94CC85CF}"/>
              </a:ext>
            </a:extLst>
          </p:cNvPr>
          <p:cNvSpPr/>
          <p:nvPr/>
        </p:nvSpPr>
        <p:spPr>
          <a:xfrm>
            <a:off x="4378097" y="5748713"/>
            <a:ext cx="3752851" cy="523220"/>
          </a:xfrm>
          <a:prstGeom prst="rect">
            <a:avLst/>
          </a:prstGeom>
        </p:spPr>
        <p:txBody>
          <a:bodyPr wrap="square">
            <a:spAutoFit/>
          </a:bodyPr>
          <a:lstStyle/>
          <a:p>
            <a:r>
              <a:rPr lang="en-US" sz="1400" dirty="0">
                <a:solidFill>
                  <a:srgbClr val="000000"/>
                </a:solidFill>
                <a:latin typeface="Times New Roman" panose="02020603050405020304" pitchFamily="18" charset="0"/>
                <a:cs typeface="Times New Roman" panose="02020603050405020304" pitchFamily="18" charset="0"/>
              </a:rPr>
              <a:t>Gauckler–Manning–Strickler formula</a:t>
            </a:r>
            <a:r>
              <a:rPr lang="en-US" sz="1400" dirty="0">
                <a:latin typeface="Times New Roman" panose="02020603050405020304" pitchFamily="18" charset="0"/>
                <a:cs typeface="Times New Roman" panose="02020603050405020304" pitchFamily="18" charset="0"/>
              </a:rPr>
              <a:t> </a:t>
            </a:r>
            <a:br>
              <a:rPr lang="en-US" sz="1400" dirty="0">
                <a:latin typeface="Times New Roman" panose="02020603050405020304" pitchFamily="18" charset="0"/>
                <a:cs typeface="Times New Roman" panose="02020603050405020304" pitchFamily="18" charset="0"/>
              </a:rPr>
            </a:br>
            <a:endParaRPr lang="en-US" sz="1400" dirty="0">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DB80AC92-A084-4807-B769-A748807BACCA}"/>
              </a:ext>
            </a:extLst>
          </p:cNvPr>
          <p:cNvSpPr/>
          <p:nvPr/>
        </p:nvSpPr>
        <p:spPr>
          <a:xfrm>
            <a:off x="7353300" y="5173647"/>
            <a:ext cx="1066800" cy="615553"/>
          </a:xfrm>
          <a:prstGeom prst="rect">
            <a:avLst/>
          </a:prstGeom>
        </p:spPr>
        <p:txBody>
          <a:bodyPr wrap="square">
            <a:spAutoFit/>
          </a:bodyPr>
          <a:lstStyle/>
          <a:p>
            <a:r>
              <a:rPr lang="en-US" sz="2000" b="1" dirty="0">
                <a:solidFill>
                  <a:srgbClr val="000000"/>
                </a:solidFill>
                <a:latin typeface="Times New Roman" panose="02020603050405020304" pitchFamily="18" charset="0"/>
                <a:cs typeface="Times New Roman" panose="02020603050405020304" pitchFamily="18" charset="0"/>
              </a:rPr>
              <a:t>· </a:t>
            </a:r>
            <a:r>
              <a:rPr lang="en-US" sz="2000" dirty="0">
                <a:solidFill>
                  <a:srgbClr val="000000"/>
                </a:solidFill>
                <a:latin typeface="Times New Roman" panose="02020603050405020304" pitchFamily="18" charset="0"/>
                <a:cs typeface="Times New Roman" panose="02020603050405020304" pitchFamily="18" charset="0"/>
              </a:rPr>
              <a:t>0,05</a:t>
            </a:r>
            <a:br>
              <a:rPr lang="en-US" sz="1400" dirty="0">
                <a:latin typeface="Times New Roman" panose="02020603050405020304" pitchFamily="18" charset="0"/>
                <a:cs typeface="Times New Roman" panose="02020603050405020304" pitchFamily="18" charset="0"/>
              </a:rPr>
            </a:br>
            <a:endParaRPr lang="en-US" sz="1400" dirty="0">
              <a:latin typeface="Times New Roman" panose="02020603050405020304" pitchFamily="18" charset="0"/>
              <a:cs typeface="Times New Roman" panose="02020603050405020304" pitchFamily="18" charset="0"/>
            </a:endParaRPr>
          </a:p>
        </p:txBody>
      </p:sp>
      <p:sp>
        <p:nvSpPr>
          <p:cNvPr id="9" name="Oval 8">
            <a:extLst>
              <a:ext uri="{FF2B5EF4-FFF2-40B4-BE49-F238E27FC236}">
                <a16:creationId xmlns:a16="http://schemas.microsoft.com/office/drawing/2014/main" id="{5439DD2B-53F6-423A-9F20-272C56B1DAEF}"/>
              </a:ext>
            </a:extLst>
          </p:cNvPr>
          <p:cNvSpPr/>
          <p:nvPr/>
        </p:nvSpPr>
        <p:spPr>
          <a:xfrm>
            <a:off x="7353300" y="5205659"/>
            <a:ext cx="809625" cy="4018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D76D4ACA-9451-4894-826E-1E2A15033159}"/>
              </a:ext>
            </a:extLst>
          </p:cNvPr>
          <p:cNvCxnSpPr>
            <a:stCxn id="9" idx="6"/>
          </p:cNvCxnSpPr>
          <p:nvPr/>
        </p:nvCxnSpPr>
        <p:spPr>
          <a:xfrm flipV="1">
            <a:off x="8162925" y="5406603"/>
            <a:ext cx="6477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8E81E07C-2C3B-4E40-B00E-4EF7A3794F06}"/>
              </a:ext>
            </a:extLst>
          </p:cNvPr>
          <p:cNvSpPr/>
          <p:nvPr/>
        </p:nvSpPr>
        <p:spPr>
          <a:xfrm>
            <a:off x="8915400" y="5215046"/>
            <a:ext cx="2333625" cy="830997"/>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The other 95% is routed </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to the pervious area</a:t>
            </a:r>
            <a:br>
              <a:rPr lang="en-US" sz="1600" dirty="0">
                <a:latin typeface="Times New Roman" panose="02020603050405020304" pitchFamily="18" charset="0"/>
                <a:cs typeface="Times New Roman" panose="02020603050405020304" pitchFamily="18" charset="0"/>
              </a:rPr>
            </a:br>
            <a:endParaRPr lang="en-US" sz="1600" dirty="0">
              <a:latin typeface="Times New Roman" panose="02020603050405020304" pitchFamily="18" charset="0"/>
              <a:cs typeface="Times New Roman" panose="02020603050405020304" pitchFamily="18" charset="0"/>
            </a:endParaRPr>
          </a:p>
        </p:txBody>
      </p:sp>
      <p:sp>
        <p:nvSpPr>
          <p:cNvPr id="25" name="Arrow: Right 24">
            <a:extLst>
              <a:ext uri="{FF2B5EF4-FFF2-40B4-BE49-F238E27FC236}">
                <a16:creationId xmlns:a16="http://schemas.microsoft.com/office/drawing/2014/main" id="{FDD5BD06-034A-4F24-AB54-88C63D97996A}"/>
              </a:ext>
            </a:extLst>
          </p:cNvPr>
          <p:cNvSpPr/>
          <p:nvPr/>
        </p:nvSpPr>
        <p:spPr>
          <a:xfrm>
            <a:off x="5204612" y="3279629"/>
            <a:ext cx="857955" cy="494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8561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9" grpId="0" animBg="1"/>
      <p:bldP spid="24" grpId="0"/>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44FF6289-61A1-4630-B387-02EBA954D45F}"/>
              </a:ext>
            </a:extLst>
          </p:cNvPr>
          <p:cNvSpPr/>
          <p:nvPr/>
        </p:nvSpPr>
        <p:spPr>
          <a:xfrm>
            <a:off x="5978297" y="2370369"/>
            <a:ext cx="4362449" cy="699567"/>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pic>
        <p:nvPicPr>
          <p:cNvPr id="71" name="Picture 70">
            <a:extLst>
              <a:ext uri="{FF2B5EF4-FFF2-40B4-BE49-F238E27FC236}">
                <a16:creationId xmlns:a16="http://schemas.microsoft.com/office/drawing/2014/main" id="{34C9C6D8-5E05-4AD0-86DE-0EA94AD16575}"/>
              </a:ext>
            </a:extLst>
          </p:cNvPr>
          <p:cNvPicPr>
            <a:picLocks noChangeAspect="1"/>
          </p:cNvPicPr>
          <p:nvPr/>
        </p:nvPicPr>
        <p:blipFill>
          <a:blip r:embed="rId3"/>
          <a:stretch>
            <a:fillRect/>
          </a:stretch>
        </p:blipFill>
        <p:spPr>
          <a:xfrm>
            <a:off x="2806297" y="2253500"/>
            <a:ext cx="2002970" cy="1531683"/>
          </a:xfrm>
          <a:prstGeom prst="rect">
            <a:avLst/>
          </a:prstGeom>
        </p:spPr>
      </p:pic>
      <p:sp>
        <p:nvSpPr>
          <p:cNvPr id="83" name="Rectangle 82">
            <a:extLst>
              <a:ext uri="{FF2B5EF4-FFF2-40B4-BE49-F238E27FC236}">
                <a16:creationId xmlns:a16="http://schemas.microsoft.com/office/drawing/2014/main" id="{1F705FF5-4153-42CF-9970-592742C04944}"/>
              </a:ext>
            </a:extLst>
          </p:cNvPr>
          <p:cNvSpPr/>
          <p:nvPr/>
        </p:nvSpPr>
        <p:spPr>
          <a:xfrm>
            <a:off x="387122" y="2563036"/>
            <a:ext cx="4362449" cy="1401649"/>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929F36BB-1A6C-4907-959B-FD4E69422065}"/>
              </a:ext>
            </a:extLst>
          </p:cNvPr>
          <p:cNvSpPr/>
          <p:nvPr/>
        </p:nvSpPr>
        <p:spPr>
          <a:xfrm>
            <a:off x="5978299" y="3036941"/>
            <a:ext cx="4362449" cy="736138"/>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1D76FA74-939A-4E9A-9A8E-25C4540E897D}"/>
              </a:ext>
            </a:extLst>
          </p:cNvPr>
          <p:cNvSpPr>
            <a:spLocks noGrp="1"/>
          </p:cNvSpPr>
          <p:nvPr>
            <p:ph type="ftr" sz="quarter" idx="11"/>
          </p:nvPr>
        </p:nvSpPr>
        <p:spPr>
          <a:xfrm>
            <a:off x="619126" y="6407145"/>
            <a:ext cx="10953748" cy="359004"/>
          </a:xfrm>
        </p:spPr>
        <p:txBody>
          <a:bodyPr/>
          <a:lstStyle/>
          <a:p>
            <a:r>
              <a:rPr lang="fi-FI" dirty="0">
                <a:solidFill>
                  <a:schemeClr val="bg2">
                    <a:lumMod val="90000"/>
                  </a:schemeClr>
                </a:solidFill>
                <a:latin typeface="Verdana" panose="020B0604030504040204" pitchFamily="34" charset="0"/>
                <a:ea typeface="Verdana" panose="020B0604030504040204" pitchFamily="34" charset="0"/>
              </a:rPr>
              <a:t>Introduction</a:t>
            </a:r>
            <a:r>
              <a:rPr lang="fi-FI" dirty="0">
                <a:solidFill>
                  <a:schemeClr val="tx1"/>
                </a:solidFill>
                <a:latin typeface="Verdana" panose="020B0604030504040204" pitchFamily="34" charset="0"/>
                <a:ea typeface="Verdana" panose="020B0604030504040204" pitchFamily="34" charset="0"/>
              </a:rPr>
              <a:t>	</a:t>
            </a:r>
            <a:r>
              <a:rPr lang="fi-FI" dirty="0">
                <a:solidFill>
                  <a:schemeClr val="bg2">
                    <a:lumMod val="90000"/>
                  </a:schemeClr>
                </a:solidFill>
                <a:latin typeface="Verdana" panose="020B0604030504040204" pitchFamily="34" charset="0"/>
                <a:ea typeface="Verdana" panose="020B0604030504040204" pitchFamily="34" charset="0"/>
              </a:rPr>
              <a:t>Methodology	</a:t>
            </a:r>
            <a:r>
              <a:rPr lang="fi-FI" u="sng" dirty="0">
                <a:solidFill>
                  <a:schemeClr val="tx1"/>
                </a:solidFill>
                <a:latin typeface="Verdana" panose="020B0604030504040204" pitchFamily="34" charset="0"/>
                <a:ea typeface="Verdana" panose="020B0604030504040204" pitchFamily="34" charset="0"/>
              </a:rPr>
              <a:t>Sewer model</a:t>
            </a:r>
            <a:r>
              <a:rPr lang="fi-FI" dirty="0">
                <a:solidFill>
                  <a:schemeClr val="bg2">
                    <a:lumMod val="90000"/>
                  </a:schemeClr>
                </a:solidFill>
                <a:latin typeface="Verdana" panose="020B0604030504040204" pitchFamily="34" charset="0"/>
                <a:ea typeface="Verdana" panose="020B0604030504040204" pitchFamily="34" charset="0"/>
              </a:rPr>
              <a:t>	Case study		Results and conclusions</a:t>
            </a:r>
            <a:r>
              <a:rPr lang="fi-FI" dirty="0">
                <a:solidFill>
                  <a:schemeClr val="bg2">
                    <a:lumMod val="90000"/>
                  </a:schemeClr>
                </a:solidFill>
              </a:rPr>
              <a:t>	</a:t>
            </a:r>
            <a:r>
              <a:rPr lang="fi-FI" dirty="0"/>
              <a:t>	</a:t>
            </a:r>
            <a:endParaRPr lang="en-US" dirty="0"/>
          </a:p>
        </p:txBody>
      </p:sp>
      <p:sp>
        <p:nvSpPr>
          <p:cNvPr id="5" name="Slide Number Placeholder 4">
            <a:extLst>
              <a:ext uri="{FF2B5EF4-FFF2-40B4-BE49-F238E27FC236}">
                <a16:creationId xmlns:a16="http://schemas.microsoft.com/office/drawing/2014/main" id="{1CD51536-1A68-4CAB-839C-B132471A3ACF}"/>
              </a:ext>
            </a:extLst>
          </p:cNvPr>
          <p:cNvSpPr>
            <a:spLocks noGrp="1"/>
          </p:cNvSpPr>
          <p:nvPr>
            <p:ph type="sldNum" sz="quarter" idx="12"/>
          </p:nvPr>
        </p:nvSpPr>
        <p:spPr>
          <a:xfrm>
            <a:off x="9133115" y="6423249"/>
            <a:ext cx="2743200" cy="365125"/>
          </a:xfrm>
        </p:spPr>
        <p:txBody>
          <a:bodyPr/>
          <a:lstStyle/>
          <a:p>
            <a:fld id="{A07B9C02-8A55-4E8A-B3BA-C6B311F782CD}" type="slidenum">
              <a:rPr lang="en-US" smtClean="0"/>
              <a:t>12</a:t>
            </a:fld>
            <a:endParaRPr lang="en-US" dirty="0"/>
          </a:p>
        </p:txBody>
      </p:sp>
      <p:sp>
        <p:nvSpPr>
          <p:cNvPr id="6" name="Subtitle 2">
            <a:extLst>
              <a:ext uri="{FF2B5EF4-FFF2-40B4-BE49-F238E27FC236}">
                <a16:creationId xmlns:a16="http://schemas.microsoft.com/office/drawing/2014/main" id="{5D7FC710-D781-4268-AF00-984012F08F04}"/>
              </a:ext>
            </a:extLst>
          </p:cNvPr>
          <p:cNvSpPr txBox="1">
            <a:spLocks/>
          </p:cNvSpPr>
          <p:nvPr/>
        </p:nvSpPr>
        <p:spPr>
          <a:xfrm>
            <a:off x="545646" y="229752"/>
            <a:ext cx="8484054" cy="5840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b="1" dirty="0">
                <a:latin typeface="Times New Roman" panose="02020603050405020304" pitchFamily="18" charset="0"/>
                <a:cs typeface="Times New Roman" panose="02020603050405020304" pitchFamily="18" charset="0"/>
              </a:rPr>
              <a:t>Physics-based model – conceptual adaptation for RDII</a:t>
            </a:r>
            <a:br>
              <a:rPr lang="fi-FI" b="1" dirty="0">
                <a:latin typeface="Times New Roman" panose="02020603050405020304" pitchFamily="18" charset="0"/>
                <a:cs typeface="Times New Roman" panose="02020603050405020304" pitchFamily="18" charset="0"/>
              </a:rPr>
            </a:br>
            <a:r>
              <a:rPr lang="fi-FI" b="1" dirty="0">
                <a:latin typeface="Times New Roman" panose="02020603050405020304" pitchFamily="18" charset="0"/>
                <a:cs typeface="Times New Roman" panose="02020603050405020304" pitchFamily="18" charset="0"/>
              </a:rPr>
              <a:t>Aquifer and groundwater flow</a:t>
            </a:r>
            <a:endParaRPr lang="en-US" b="1"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35B323BC-C743-41A5-BE6A-534F02A6009D}"/>
              </a:ext>
            </a:extLst>
          </p:cNvPr>
          <p:cNvPicPr>
            <a:picLocks noChangeAspect="1"/>
          </p:cNvPicPr>
          <p:nvPr/>
        </p:nvPicPr>
        <p:blipFill rotWithShape="1">
          <a:blip r:embed="rId4"/>
          <a:srcRect t="23077" r="60375"/>
          <a:stretch/>
        </p:blipFill>
        <p:spPr>
          <a:xfrm>
            <a:off x="7454674" y="2369227"/>
            <a:ext cx="1409699" cy="1403852"/>
          </a:xfrm>
          <a:prstGeom prst="ellipse">
            <a:avLst/>
          </a:prstGeom>
        </p:spPr>
      </p:pic>
      <p:sp>
        <p:nvSpPr>
          <p:cNvPr id="13" name="Rectangle 12">
            <a:extLst>
              <a:ext uri="{FF2B5EF4-FFF2-40B4-BE49-F238E27FC236}">
                <a16:creationId xmlns:a16="http://schemas.microsoft.com/office/drawing/2014/main" id="{5FCC6C69-483C-4F6F-B9B0-634E0026D869}"/>
              </a:ext>
            </a:extLst>
          </p:cNvPr>
          <p:cNvSpPr/>
          <p:nvPr/>
        </p:nvSpPr>
        <p:spPr>
          <a:xfrm>
            <a:off x="387124" y="5214595"/>
            <a:ext cx="4362449" cy="3590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i-FI" dirty="0"/>
              <a:t>Compacted soil -&gt; low hydraulic conductivity</a:t>
            </a:r>
            <a:endParaRPr lang="en-US" dirty="0"/>
          </a:p>
        </p:txBody>
      </p:sp>
      <p:sp>
        <p:nvSpPr>
          <p:cNvPr id="17" name="Rectangle 16">
            <a:extLst>
              <a:ext uri="{FF2B5EF4-FFF2-40B4-BE49-F238E27FC236}">
                <a16:creationId xmlns:a16="http://schemas.microsoft.com/office/drawing/2014/main" id="{8C69480B-7B94-4DEB-B288-960256CAE2F7}"/>
              </a:ext>
            </a:extLst>
          </p:cNvPr>
          <p:cNvSpPr/>
          <p:nvPr/>
        </p:nvSpPr>
        <p:spPr>
          <a:xfrm>
            <a:off x="387123" y="3812946"/>
            <a:ext cx="4362449" cy="1401649"/>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i-FI" dirty="0"/>
              <a:t>Aquifer</a:t>
            </a:r>
            <a:endParaRPr lang="en-US" dirty="0"/>
          </a:p>
        </p:txBody>
      </p:sp>
      <p:sp>
        <p:nvSpPr>
          <p:cNvPr id="18" name="Subtitle 2">
            <a:extLst>
              <a:ext uri="{FF2B5EF4-FFF2-40B4-BE49-F238E27FC236}">
                <a16:creationId xmlns:a16="http://schemas.microsoft.com/office/drawing/2014/main" id="{587715CB-F8FE-494A-98B2-B7CF466DDC06}"/>
              </a:ext>
            </a:extLst>
          </p:cNvPr>
          <p:cNvSpPr txBox="1">
            <a:spLocks/>
          </p:cNvSpPr>
          <p:nvPr/>
        </p:nvSpPr>
        <p:spPr>
          <a:xfrm>
            <a:off x="3460296" y="5893131"/>
            <a:ext cx="8484054" cy="5840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b="1" dirty="0">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9A59409B-19E7-4977-983F-AA1389117924}"/>
              </a:ext>
            </a:extLst>
          </p:cNvPr>
          <p:cNvSpPr/>
          <p:nvPr/>
        </p:nvSpPr>
        <p:spPr>
          <a:xfrm>
            <a:off x="5978299" y="3758784"/>
            <a:ext cx="4362447" cy="36910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i-FI" dirty="0"/>
              <a:t>Less compact soil</a:t>
            </a:r>
            <a:endParaRPr lang="en-US" dirty="0"/>
          </a:p>
        </p:txBody>
      </p:sp>
      <p:cxnSp>
        <p:nvCxnSpPr>
          <p:cNvPr id="16" name="Straight Arrow Connector 15">
            <a:extLst>
              <a:ext uri="{FF2B5EF4-FFF2-40B4-BE49-F238E27FC236}">
                <a16:creationId xmlns:a16="http://schemas.microsoft.com/office/drawing/2014/main" id="{F5B3E5A8-D0EA-4DA3-AF19-7C71C32A31BC}"/>
              </a:ext>
            </a:extLst>
          </p:cNvPr>
          <p:cNvCxnSpPr>
            <a:cxnSpLocks/>
            <a:endCxn id="20" idx="2"/>
          </p:cNvCxnSpPr>
          <p:nvPr/>
        </p:nvCxnSpPr>
        <p:spPr>
          <a:xfrm flipH="1" flipV="1">
            <a:off x="8159523" y="4127888"/>
            <a:ext cx="22454" cy="14457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B9EF6CD7-B954-42AB-97AA-C7319B781FDC}"/>
              </a:ext>
            </a:extLst>
          </p:cNvPr>
          <p:cNvSpPr/>
          <p:nvPr/>
        </p:nvSpPr>
        <p:spPr>
          <a:xfrm rot="19503047">
            <a:off x="8593332" y="2616672"/>
            <a:ext cx="154679" cy="106090"/>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3B73D381-7B03-4C17-907B-CD5DFAB6831A}"/>
              </a:ext>
            </a:extLst>
          </p:cNvPr>
          <p:cNvCxnSpPr/>
          <p:nvPr/>
        </p:nvCxnSpPr>
        <p:spPr>
          <a:xfrm flipH="1">
            <a:off x="8341520" y="2676288"/>
            <a:ext cx="226219" cy="782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01C63E9-6CAE-418B-92F8-8D5D6EC52C6D}"/>
              </a:ext>
            </a:extLst>
          </p:cNvPr>
          <p:cNvCxnSpPr>
            <a:cxnSpLocks/>
          </p:cNvCxnSpPr>
          <p:nvPr/>
        </p:nvCxnSpPr>
        <p:spPr>
          <a:xfrm flipH="1">
            <a:off x="8377239" y="2699306"/>
            <a:ext cx="198976" cy="14380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2E8EDD0-1D9A-47C0-A9D3-54B34F5824BC}"/>
              </a:ext>
            </a:extLst>
          </p:cNvPr>
          <p:cNvCxnSpPr>
            <a:cxnSpLocks/>
          </p:cNvCxnSpPr>
          <p:nvPr/>
        </p:nvCxnSpPr>
        <p:spPr>
          <a:xfrm flipH="1">
            <a:off x="8517732" y="2729315"/>
            <a:ext cx="71336" cy="113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5F0E69A-45DC-414F-801C-D1377C483EFB}"/>
              </a:ext>
            </a:extLst>
          </p:cNvPr>
          <p:cNvCxnSpPr>
            <a:cxnSpLocks/>
          </p:cNvCxnSpPr>
          <p:nvPr/>
        </p:nvCxnSpPr>
        <p:spPr>
          <a:xfrm flipH="1">
            <a:off x="8586270" y="2754515"/>
            <a:ext cx="41485" cy="155578"/>
          </a:xfrm>
          <a:prstGeom prst="line">
            <a:avLst/>
          </a:prstGeom>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76AB21D7-CFB6-49AB-9236-168DEBD78845}"/>
              </a:ext>
            </a:extLst>
          </p:cNvPr>
          <p:cNvPicPr>
            <a:picLocks noChangeAspect="1"/>
          </p:cNvPicPr>
          <p:nvPr/>
        </p:nvPicPr>
        <p:blipFill>
          <a:blip r:embed="rId3"/>
          <a:stretch>
            <a:fillRect/>
          </a:stretch>
        </p:blipFill>
        <p:spPr>
          <a:xfrm>
            <a:off x="6070841" y="1178936"/>
            <a:ext cx="1339678" cy="1024460"/>
          </a:xfrm>
          <a:prstGeom prst="rect">
            <a:avLst/>
          </a:prstGeom>
        </p:spPr>
      </p:pic>
      <p:pic>
        <p:nvPicPr>
          <p:cNvPr id="73" name="Picture 72">
            <a:extLst>
              <a:ext uri="{FF2B5EF4-FFF2-40B4-BE49-F238E27FC236}">
                <a16:creationId xmlns:a16="http://schemas.microsoft.com/office/drawing/2014/main" id="{6B2C8E32-14B4-479A-BC71-BC12A5494F35}"/>
              </a:ext>
            </a:extLst>
          </p:cNvPr>
          <p:cNvPicPr>
            <a:picLocks noChangeAspect="1"/>
          </p:cNvPicPr>
          <p:nvPr/>
        </p:nvPicPr>
        <p:blipFill>
          <a:blip r:embed="rId3"/>
          <a:stretch>
            <a:fillRect/>
          </a:stretch>
        </p:blipFill>
        <p:spPr>
          <a:xfrm>
            <a:off x="6242261" y="4129748"/>
            <a:ext cx="1339678" cy="1024460"/>
          </a:xfrm>
          <a:prstGeom prst="rect">
            <a:avLst/>
          </a:prstGeom>
        </p:spPr>
      </p:pic>
      <p:pic>
        <p:nvPicPr>
          <p:cNvPr id="74" name="Picture 73">
            <a:extLst>
              <a:ext uri="{FF2B5EF4-FFF2-40B4-BE49-F238E27FC236}">
                <a16:creationId xmlns:a16="http://schemas.microsoft.com/office/drawing/2014/main" id="{C37AB328-90D5-4976-AFD1-F39F8F1F328C}"/>
              </a:ext>
            </a:extLst>
          </p:cNvPr>
          <p:cNvPicPr>
            <a:picLocks noChangeAspect="1"/>
          </p:cNvPicPr>
          <p:nvPr/>
        </p:nvPicPr>
        <p:blipFill>
          <a:blip r:embed="rId3"/>
          <a:stretch>
            <a:fillRect/>
          </a:stretch>
        </p:blipFill>
        <p:spPr>
          <a:xfrm>
            <a:off x="8910420" y="1168449"/>
            <a:ext cx="1339678" cy="1024460"/>
          </a:xfrm>
          <a:prstGeom prst="rect">
            <a:avLst/>
          </a:prstGeom>
        </p:spPr>
      </p:pic>
      <p:pic>
        <p:nvPicPr>
          <p:cNvPr id="75" name="Picture 74">
            <a:extLst>
              <a:ext uri="{FF2B5EF4-FFF2-40B4-BE49-F238E27FC236}">
                <a16:creationId xmlns:a16="http://schemas.microsoft.com/office/drawing/2014/main" id="{6B9C05EF-0226-43D1-8292-0E638B41B64F}"/>
              </a:ext>
            </a:extLst>
          </p:cNvPr>
          <p:cNvPicPr>
            <a:picLocks noChangeAspect="1"/>
          </p:cNvPicPr>
          <p:nvPr/>
        </p:nvPicPr>
        <p:blipFill>
          <a:blip r:embed="rId3"/>
          <a:stretch>
            <a:fillRect/>
          </a:stretch>
        </p:blipFill>
        <p:spPr>
          <a:xfrm>
            <a:off x="8627754" y="4193153"/>
            <a:ext cx="1339678" cy="1024460"/>
          </a:xfrm>
          <a:prstGeom prst="rect">
            <a:avLst/>
          </a:prstGeom>
        </p:spPr>
      </p:pic>
      <p:pic>
        <p:nvPicPr>
          <p:cNvPr id="77" name="Picture 76">
            <a:extLst>
              <a:ext uri="{FF2B5EF4-FFF2-40B4-BE49-F238E27FC236}">
                <a16:creationId xmlns:a16="http://schemas.microsoft.com/office/drawing/2014/main" id="{73750FCC-3DB5-4FB0-AD56-D6322A625D0B}"/>
              </a:ext>
            </a:extLst>
          </p:cNvPr>
          <p:cNvPicPr>
            <a:picLocks noChangeAspect="1"/>
          </p:cNvPicPr>
          <p:nvPr/>
        </p:nvPicPr>
        <p:blipFill rotWithShape="1">
          <a:blip r:embed="rId4"/>
          <a:srcRect t="23077" r="60375"/>
          <a:stretch/>
        </p:blipFill>
        <p:spPr>
          <a:xfrm>
            <a:off x="1146402" y="2372621"/>
            <a:ext cx="1409699" cy="1403852"/>
          </a:xfrm>
          <a:prstGeom prst="ellipse">
            <a:avLst/>
          </a:prstGeom>
        </p:spPr>
      </p:pic>
      <p:sp>
        <p:nvSpPr>
          <p:cNvPr id="78" name="Rectangle: Rounded Corners 77">
            <a:extLst>
              <a:ext uri="{FF2B5EF4-FFF2-40B4-BE49-F238E27FC236}">
                <a16:creationId xmlns:a16="http://schemas.microsoft.com/office/drawing/2014/main" id="{8F74879C-1FC2-496A-921A-C06BF6C78A0B}"/>
              </a:ext>
            </a:extLst>
          </p:cNvPr>
          <p:cNvSpPr/>
          <p:nvPr/>
        </p:nvSpPr>
        <p:spPr>
          <a:xfrm rot="19503047">
            <a:off x="2272500" y="2626615"/>
            <a:ext cx="154679" cy="106090"/>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CEF9FF71-7BA4-46A3-A09D-919B9B00EF60}"/>
              </a:ext>
            </a:extLst>
          </p:cNvPr>
          <p:cNvCxnSpPr/>
          <p:nvPr/>
        </p:nvCxnSpPr>
        <p:spPr>
          <a:xfrm flipH="1">
            <a:off x="2020688" y="2686231"/>
            <a:ext cx="226219" cy="78227"/>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8678278-E756-40C1-B04E-518357721EE8}"/>
              </a:ext>
            </a:extLst>
          </p:cNvPr>
          <p:cNvCxnSpPr>
            <a:cxnSpLocks/>
          </p:cNvCxnSpPr>
          <p:nvPr/>
        </p:nvCxnSpPr>
        <p:spPr>
          <a:xfrm flipH="1">
            <a:off x="2056407" y="2709249"/>
            <a:ext cx="198976" cy="143809"/>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12A1321-D936-4F16-AB0F-4FF118D45590}"/>
              </a:ext>
            </a:extLst>
          </p:cNvPr>
          <p:cNvCxnSpPr>
            <a:cxnSpLocks/>
          </p:cNvCxnSpPr>
          <p:nvPr/>
        </p:nvCxnSpPr>
        <p:spPr>
          <a:xfrm flipH="1">
            <a:off x="2196900" y="2739258"/>
            <a:ext cx="71336" cy="113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F7A6B38-6C90-4275-A99C-42B73A9AC4B4}"/>
              </a:ext>
            </a:extLst>
          </p:cNvPr>
          <p:cNvCxnSpPr>
            <a:cxnSpLocks/>
          </p:cNvCxnSpPr>
          <p:nvPr/>
        </p:nvCxnSpPr>
        <p:spPr>
          <a:xfrm flipH="1">
            <a:off x="2265438" y="2764458"/>
            <a:ext cx="41485" cy="155578"/>
          </a:xfrm>
          <a:prstGeom prst="line">
            <a:avLst/>
          </a:prstGeom>
        </p:spPr>
        <p:style>
          <a:lnRef idx="1">
            <a:schemeClr val="accent1"/>
          </a:lnRef>
          <a:fillRef idx="0">
            <a:schemeClr val="accent1"/>
          </a:fillRef>
          <a:effectRef idx="0">
            <a:schemeClr val="accent1"/>
          </a:effectRef>
          <a:fontRef idx="minor">
            <a:schemeClr val="tx1"/>
          </a:fontRef>
        </p:style>
      </p:cxnSp>
      <p:pic>
        <p:nvPicPr>
          <p:cNvPr id="85" name="Picture 84">
            <a:extLst>
              <a:ext uri="{FF2B5EF4-FFF2-40B4-BE49-F238E27FC236}">
                <a16:creationId xmlns:a16="http://schemas.microsoft.com/office/drawing/2014/main" id="{75D7755C-A501-4ABC-9C33-868EB903B4A8}"/>
              </a:ext>
            </a:extLst>
          </p:cNvPr>
          <p:cNvPicPr>
            <a:picLocks noChangeAspect="1"/>
          </p:cNvPicPr>
          <p:nvPr/>
        </p:nvPicPr>
        <p:blipFill>
          <a:blip r:embed="rId5"/>
          <a:stretch>
            <a:fillRect/>
          </a:stretch>
        </p:blipFill>
        <p:spPr>
          <a:xfrm>
            <a:off x="3023002" y="5620072"/>
            <a:ext cx="437294" cy="298537"/>
          </a:xfrm>
          <a:prstGeom prst="rect">
            <a:avLst/>
          </a:prstGeom>
        </p:spPr>
      </p:pic>
      <p:pic>
        <p:nvPicPr>
          <p:cNvPr id="86" name="Picture 85">
            <a:extLst>
              <a:ext uri="{FF2B5EF4-FFF2-40B4-BE49-F238E27FC236}">
                <a16:creationId xmlns:a16="http://schemas.microsoft.com/office/drawing/2014/main" id="{AC18A374-73DB-4CD0-A330-D61B04A683CB}"/>
              </a:ext>
            </a:extLst>
          </p:cNvPr>
          <p:cNvPicPr>
            <a:picLocks noChangeAspect="1"/>
          </p:cNvPicPr>
          <p:nvPr/>
        </p:nvPicPr>
        <p:blipFill>
          <a:blip r:embed="rId5"/>
          <a:stretch>
            <a:fillRect/>
          </a:stretch>
        </p:blipFill>
        <p:spPr>
          <a:xfrm>
            <a:off x="1639523" y="5633799"/>
            <a:ext cx="437294" cy="298537"/>
          </a:xfrm>
          <a:prstGeom prst="rect">
            <a:avLst/>
          </a:prstGeom>
        </p:spPr>
      </p:pic>
      <p:cxnSp>
        <p:nvCxnSpPr>
          <p:cNvPr id="92" name="Straight Connector 91">
            <a:extLst>
              <a:ext uri="{FF2B5EF4-FFF2-40B4-BE49-F238E27FC236}">
                <a16:creationId xmlns:a16="http://schemas.microsoft.com/office/drawing/2014/main" id="{EAA61227-8851-4D56-BCB2-8E50C374FCA0}"/>
              </a:ext>
            </a:extLst>
          </p:cNvPr>
          <p:cNvCxnSpPr>
            <a:cxnSpLocks/>
          </p:cNvCxnSpPr>
          <p:nvPr/>
        </p:nvCxnSpPr>
        <p:spPr>
          <a:xfrm>
            <a:off x="1639523" y="1403587"/>
            <a:ext cx="0" cy="632516"/>
          </a:xfrm>
          <a:prstGeom prst="line">
            <a:avLst/>
          </a:prstGeom>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F52C8AED-828A-4789-909C-19F14ABDA277}"/>
              </a:ext>
            </a:extLst>
          </p:cNvPr>
          <p:cNvCxnSpPr>
            <a:cxnSpLocks/>
          </p:cNvCxnSpPr>
          <p:nvPr/>
        </p:nvCxnSpPr>
        <p:spPr>
          <a:xfrm flipH="1">
            <a:off x="1639524" y="2036103"/>
            <a:ext cx="1383479" cy="0"/>
          </a:xfrm>
          <a:prstGeom prst="line">
            <a:avLst/>
          </a:prstGeom>
        </p:spPr>
        <p:style>
          <a:lnRef idx="1">
            <a:schemeClr val="dk1"/>
          </a:lnRef>
          <a:fillRef idx="0">
            <a:schemeClr val="dk1"/>
          </a:fillRef>
          <a:effectRef idx="0">
            <a:schemeClr val="dk1"/>
          </a:effectRef>
          <a:fontRef idx="minor">
            <a:schemeClr val="tx1"/>
          </a:fontRef>
        </p:style>
      </p:cxnSp>
      <p:sp>
        <p:nvSpPr>
          <p:cNvPr id="102" name="Freeform: Shape 101">
            <a:extLst>
              <a:ext uri="{FF2B5EF4-FFF2-40B4-BE49-F238E27FC236}">
                <a16:creationId xmlns:a16="http://schemas.microsoft.com/office/drawing/2014/main" id="{083C9F59-99B9-448B-BA24-96005707C4D2}"/>
              </a:ext>
            </a:extLst>
          </p:cNvPr>
          <p:cNvSpPr/>
          <p:nvPr/>
        </p:nvSpPr>
        <p:spPr>
          <a:xfrm>
            <a:off x="1695450" y="1560612"/>
            <a:ext cx="1295400" cy="401538"/>
          </a:xfrm>
          <a:custGeom>
            <a:avLst/>
            <a:gdLst>
              <a:gd name="connsiteX0" fmla="*/ 0 w 1295400"/>
              <a:gd name="connsiteY0" fmla="*/ 401538 h 401538"/>
              <a:gd name="connsiteX1" fmla="*/ 228600 w 1295400"/>
              <a:gd name="connsiteY1" fmla="*/ 134838 h 401538"/>
              <a:gd name="connsiteX2" fmla="*/ 419100 w 1295400"/>
              <a:gd name="connsiteY2" fmla="*/ 1488 h 401538"/>
              <a:gd name="connsiteX3" fmla="*/ 742950 w 1295400"/>
              <a:gd name="connsiteY3" fmla="*/ 68163 h 401538"/>
              <a:gd name="connsiteX4" fmla="*/ 1295400 w 1295400"/>
              <a:gd name="connsiteY4" fmla="*/ 144363 h 40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400" h="401538">
                <a:moveTo>
                  <a:pt x="0" y="401538"/>
                </a:moveTo>
                <a:cubicBezTo>
                  <a:pt x="79375" y="301525"/>
                  <a:pt x="158750" y="201513"/>
                  <a:pt x="228600" y="134838"/>
                </a:cubicBezTo>
                <a:cubicBezTo>
                  <a:pt x="298450" y="68163"/>
                  <a:pt x="333375" y="12600"/>
                  <a:pt x="419100" y="1488"/>
                </a:cubicBezTo>
                <a:cubicBezTo>
                  <a:pt x="504825" y="-9624"/>
                  <a:pt x="596900" y="44351"/>
                  <a:pt x="742950" y="68163"/>
                </a:cubicBezTo>
                <a:cubicBezTo>
                  <a:pt x="889000" y="91975"/>
                  <a:pt x="1201737" y="80863"/>
                  <a:pt x="1295400" y="14436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Straight Connector 102">
            <a:extLst>
              <a:ext uri="{FF2B5EF4-FFF2-40B4-BE49-F238E27FC236}">
                <a16:creationId xmlns:a16="http://schemas.microsoft.com/office/drawing/2014/main" id="{75AA3321-4502-4601-8CF8-04B9E607D4E4}"/>
              </a:ext>
            </a:extLst>
          </p:cNvPr>
          <p:cNvCxnSpPr>
            <a:cxnSpLocks/>
          </p:cNvCxnSpPr>
          <p:nvPr/>
        </p:nvCxnSpPr>
        <p:spPr>
          <a:xfrm>
            <a:off x="7513046" y="1375009"/>
            <a:ext cx="0" cy="632516"/>
          </a:xfrm>
          <a:prstGeom prst="line">
            <a:avLst/>
          </a:prstGeom>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6988221D-CD4C-4308-8C37-C3FAA20B25D5}"/>
              </a:ext>
            </a:extLst>
          </p:cNvPr>
          <p:cNvCxnSpPr>
            <a:cxnSpLocks/>
          </p:cNvCxnSpPr>
          <p:nvPr/>
        </p:nvCxnSpPr>
        <p:spPr>
          <a:xfrm flipH="1">
            <a:off x="7513047" y="2007525"/>
            <a:ext cx="1383479" cy="0"/>
          </a:xfrm>
          <a:prstGeom prst="line">
            <a:avLst/>
          </a:prstGeom>
        </p:spPr>
        <p:style>
          <a:lnRef idx="1">
            <a:schemeClr val="dk1"/>
          </a:lnRef>
          <a:fillRef idx="0">
            <a:schemeClr val="dk1"/>
          </a:fillRef>
          <a:effectRef idx="0">
            <a:schemeClr val="dk1"/>
          </a:effectRef>
          <a:fontRef idx="minor">
            <a:schemeClr val="tx1"/>
          </a:fontRef>
        </p:style>
      </p:cxnSp>
      <p:sp>
        <p:nvSpPr>
          <p:cNvPr id="107" name="Freeform: Shape 106">
            <a:extLst>
              <a:ext uri="{FF2B5EF4-FFF2-40B4-BE49-F238E27FC236}">
                <a16:creationId xmlns:a16="http://schemas.microsoft.com/office/drawing/2014/main" id="{76C79145-0CCA-4508-A6CA-DBE98775FCE1}"/>
              </a:ext>
            </a:extLst>
          </p:cNvPr>
          <p:cNvSpPr/>
          <p:nvPr/>
        </p:nvSpPr>
        <p:spPr>
          <a:xfrm>
            <a:off x="7610475" y="1494172"/>
            <a:ext cx="876300" cy="410828"/>
          </a:xfrm>
          <a:custGeom>
            <a:avLst/>
            <a:gdLst>
              <a:gd name="connsiteX0" fmla="*/ 0 w 876300"/>
              <a:gd name="connsiteY0" fmla="*/ 410828 h 410828"/>
              <a:gd name="connsiteX1" fmla="*/ 142875 w 876300"/>
              <a:gd name="connsiteY1" fmla="*/ 315578 h 410828"/>
              <a:gd name="connsiteX2" fmla="*/ 285750 w 876300"/>
              <a:gd name="connsiteY2" fmla="*/ 1253 h 410828"/>
              <a:gd name="connsiteX3" fmla="*/ 390525 w 876300"/>
              <a:gd name="connsiteY3" fmla="*/ 210803 h 410828"/>
              <a:gd name="connsiteX4" fmla="*/ 619125 w 876300"/>
              <a:gd name="connsiteY4" fmla="*/ 344153 h 410828"/>
              <a:gd name="connsiteX5" fmla="*/ 876300 w 876300"/>
              <a:gd name="connsiteY5" fmla="*/ 391778 h 410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6300" h="410828">
                <a:moveTo>
                  <a:pt x="0" y="410828"/>
                </a:moveTo>
                <a:cubicBezTo>
                  <a:pt x="47625" y="397334"/>
                  <a:pt x="95250" y="383840"/>
                  <a:pt x="142875" y="315578"/>
                </a:cubicBezTo>
                <a:cubicBezTo>
                  <a:pt x="190500" y="247316"/>
                  <a:pt x="244475" y="18715"/>
                  <a:pt x="285750" y="1253"/>
                </a:cubicBezTo>
                <a:cubicBezTo>
                  <a:pt x="327025" y="-16210"/>
                  <a:pt x="334963" y="153653"/>
                  <a:pt x="390525" y="210803"/>
                </a:cubicBezTo>
                <a:cubicBezTo>
                  <a:pt x="446087" y="267953"/>
                  <a:pt x="538163" y="313991"/>
                  <a:pt x="619125" y="344153"/>
                </a:cubicBezTo>
                <a:cubicBezTo>
                  <a:pt x="700087" y="374315"/>
                  <a:pt x="839788" y="388603"/>
                  <a:pt x="876300" y="39177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Arrow: Right 108">
            <a:extLst>
              <a:ext uri="{FF2B5EF4-FFF2-40B4-BE49-F238E27FC236}">
                <a16:creationId xmlns:a16="http://schemas.microsoft.com/office/drawing/2014/main" id="{6B22AFE6-A484-48DB-935C-22AA053E4AD1}"/>
              </a:ext>
            </a:extLst>
          </p:cNvPr>
          <p:cNvSpPr/>
          <p:nvPr/>
        </p:nvSpPr>
        <p:spPr>
          <a:xfrm>
            <a:off x="4921956" y="3318933"/>
            <a:ext cx="857955" cy="494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1937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0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3" grpId="0" animBg="1"/>
      <p:bldP spid="21" grpId="0" animBg="1"/>
      <p:bldP spid="17" grpId="0" animBg="1"/>
      <p:bldP spid="20" grpId="0" animBg="1"/>
      <p:bldP spid="33" grpId="0" animBg="1"/>
      <p:bldP spid="78" grpId="0" animBg="1"/>
      <p:bldP spid="102" grpId="0" animBg="1"/>
      <p:bldP spid="10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D76FA74-939A-4E9A-9A8E-25C4540E897D}"/>
              </a:ext>
            </a:extLst>
          </p:cNvPr>
          <p:cNvSpPr>
            <a:spLocks noGrp="1"/>
          </p:cNvSpPr>
          <p:nvPr>
            <p:ph type="ftr" sz="quarter" idx="11"/>
          </p:nvPr>
        </p:nvSpPr>
        <p:spPr>
          <a:xfrm>
            <a:off x="619126" y="6407145"/>
            <a:ext cx="10953748" cy="359004"/>
          </a:xfrm>
        </p:spPr>
        <p:txBody>
          <a:bodyPr/>
          <a:lstStyle/>
          <a:p>
            <a:r>
              <a:rPr lang="fi-FI" dirty="0">
                <a:solidFill>
                  <a:schemeClr val="bg2">
                    <a:lumMod val="90000"/>
                  </a:schemeClr>
                </a:solidFill>
                <a:latin typeface="Verdana" panose="020B0604030504040204" pitchFamily="34" charset="0"/>
                <a:ea typeface="Verdana" panose="020B0604030504040204" pitchFamily="34" charset="0"/>
              </a:rPr>
              <a:t>Introduction</a:t>
            </a:r>
            <a:r>
              <a:rPr lang="fi-FI" dirty="0">
                <a:solidFill>
                  <a:schemeClr val="tx1"/>
                </a:solidFill>
                <a:latin typeface="Verdana" panose="020B0604030504040204" pitchFamily="34" charset="0"/>
                <a:ea typeface="Verdana" panose="020B0604030504040204" pitchFamily="34" charset="0"/>
              </a:rPr>
              <a:t>	</a:t>
            </a:r>
            <a:r>
              <a:rPr lang="fi-FI" dirty="0">
                <a:solidFill>
                  <a:schemeClr val="bg2">
                    <a:lumMod val="90000"/>
                  </a:schemeClr>
                </a:solidFill>
                <a:latin typeface="Verdana" panose="020B0604030504040204" pitchFamily="34" charset="0"/>
                <a:ea typeface="Verdana" panose="020B0604030504040204" pitchFamily="34" charset="0"/>
              </a:rPr>
              <a:t>Methodology	</a:t>
            </a:r>
            <a:r>
              <a:rPr lang="fi-FI" u="sng" dirty="0">
                <a:solidFill>
                  <a:schemeClr val="tx1"/>
                </a:solidFill>
                <a:latin typeface="Verdana" panose="020B0604030504040204" pitchFamily="34" charset="0"/>
                <a:ea typeface="Verdana" panose="020B0604030504040204" pitchFamily="34" charset="0"/>
              </a:rPr>
              <a:t>Sewer model</a:t>
            </a:r>
            <a:r>
              <a:rPr lang="fi-FI" dirty="0">
                <a:solidFill>
                  <a:schemeClr val="bg2">
                    <a:lumMod val="90000"/>
                  </a:schemeClr>
                </a:solidFill>
                <a:latin typeface="Verdana" panose="020B0604030504040204" pitchFamily="34" charset="0"/>
                <a:ea typeface="Verdana" panose="020B0604030504040204" pitchFamily="34" charset="0"/>
              </a:rPr>
              <a:t>	Case study		Results and conclusions</a:t>
            </a:r>
            <a:r>
              <a:rPr lang="fi-FI" dirty="0">
                <a:solidFill>
                  <a:schemeClr val="bg2">
                    <a:lumMod val="90000"/>
                  </a:schemeClr>
                </a:solidFill>
              </a:rPr>
              <a:t>	</a:t>
            </a:r>
            <a:r>
              <a:rPr lang="fi-FI" dirty="0"/>
              <a:t>	</a:t>
            </a:r>
            <a:endParaRPr lang="en-US" dirty="0"/>
          </a:p>
        </p:txBody>
      </p:sp>
      <p:sp>
        <p:nvSpPr>
          <p:cNvPr id="5" name="Slide Number Placeholder 4">
            <a:extLst>
              <a:ext uri="{FF2B5EF4-FFF2-40B4-BE49-F238E27FC236}">
                <a16:creationId xmlns:a16="http://schemas.microsoft.com/office/drawing/2014/main" id="{1CD51536-1A68-4CAB-839C-B132471A3ACF}"/>
              </a:ext>
            </a:extLst>
          </p:cNvPr>
          <p:cNvSpPr>
            <a:spLocks noGrp="1"/>
          </p:cNvSpPr>
          <p:nvPr>
            <p:ph type="sldNum" sz="quarter" idx="12"/>
          </p:nvPr>
        </p:nvSpPr>
        <p:spPr>
          <a:xfrm>
            <a:off x="9133115" y="6423249"/>
            <a:ext cx="2743200" cy="365125"/>
          </a:xfrm>
        </p:spPr>
        <p:txBody>
          <a:bodyPr/>
          <a:lstStyle/>
          <a:p>
            <a:fld id="{A07B9C02-8A55-4E8A-B3BA-C6B311F782CD}" type="slidenum">
              <a:rPr lang="en-US" smtClean="0"/>
              <a:t>13</a:t>
            </a:fld>
            <a:endParaRPr lang="en-US" dirty="0"/>
          </a:p>
        </p:txBody>
      </p:sp>
      <p:pic>
        <p:nvPicPr>
          <p:cNvPr id="2" name="Picture 1">
            <a:extLst>
              <a:ext uri="{FF2B5EF4-FFF2-40B4-BE49-F238E27FC236}">
                <a16:creationId xmlns:a16="http://schemas.microsoft.com/office/drawing/2014/main" id="{47A8AED7-8CCA-486A-83D2-7DAC3884E66C}"/>
              </a:ext>
            </a:extLst>
          </p:cNvPr>
          <p:cNvPicPr>
            <a:picLocks noChangeAspect="1"/>
          </p:cNvPicPr>
          <p:nvPr/>
        </p:nvPicPr>
        <p:blipFill rotWithShape="1">
          <a:blip r:embed="rId3"/>
          <a:srcRect b="6339"/>
          <a:stretch/>
        </p:blipFill>
        <p:spPr>
          <a:xfrm>
            <a:off x="3449461" y="1077839"/>
            <a:ext cx="5486659" cy="3820435"/>
          </a:xfrm>
          <a:prstGeom prst="rect">
            <a:avLst/>
          </a:prstGeom>
        </p:spPr>
      </p:pic>
      <p:sp>
        <p:nvSpPr>
          <p:cNvPr id="6" name="Subtitle 2">
            <a:extLst>
              <a:ext uri="{FF2B5EF4-FFF2-40B4-BE49-F238E27FC236}">
                <a16:creationId xmlns:a16="http://schemas.microsoft.com/office/drawing/2014/main" id="{5D7FC710-D781-4268-AF00-984012F08F04}"/>
              </a:ext>
            </a:extLst>
          </p:cNvPr>
          <p:cNvSpPr txBox="1">
            <a:spLocks/>
          </p:cNvSpPr>
          <p:nvPr/>
        </p:nvSpPr>
        <p:spPr>
          <a:xfrm>
            <a:off x="582386" y="174534"/>
            <a:ext cx="11027228" cy="5840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b="1" dirty="0">
                <a:latin typeface="Times New Roman" panose="02020603050405020304" pitchFamily="18" charset="0"/>
                <a:cs typeface="Times New Roman" panose="02020603050405020304" pitchFamily="18" charset="0"/>
              </a:rPr>
              <a:t>Losses</a:t>
            </a:r>
            <a:endParaRPr lang="en-US" b="1" dirty="0">
              <a:latin typeface="Times New Roman" panose="02020603050405020304" pitchFamily="18" charset="0"/>
              <a:cs typeface="Times New Roman" panose="02020603050405020304" pitchFamily="18" charset="0"/>
            </a:endParaRPr>
          </a:p>
        </p:txBody>
      </p:sp>
      <p:sp>
        <p:nvSpPr>
          <p:cNvPr id="7" name="Subtitle 2">
            <a:extLst>
              <a:ext uri="{FF2B5EF4-FFF2-40B4-BE49-F238E27FC236}">
                <a16:creationId xmlns:a16="http://schemas.microsoft.com/office/drawing/2014/main" id="{6FD4A995-1950-46CC-AB36-3911733D4375}"/>
              </a:ext>
            </a:extLst>
          </p:cNvPr>
          <p:cNvSpPr txBox="1">
            <a:spLocks/>
          </p:cNvSpPr>
          <p:nvPr/>
        </p:nvSpPr>
        <p:spPr>
          <a:xfrm>
            <a:off x="619126" y="1333295"/>
            <a:ext cx="1796745" cy="3590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sz="2000" b="1" dirty="0">
                <a:latin typeface="Times New Roman" panose="02020603050405020304" pitchFamily="18" charset="0"/>
                <a:cs typeface="Times New Roman" panose="02020603050405020304" pitchFamily="18" charset="0"/>
              </a:rPr>
              <a:t>Physics-based</a:t>
            </a:r>
            <a:endParaRPr lang="en-US" sz="2000" b="1" dirty="0">
              <a:latin typeface="Times New Roman" panose="02020603050405020304" pitchFamily="18" charset="0"/>
              <a:cs typeface="Times New Roman" panose="02020603050405020304" pitchFamily="18" charset="0"/>
            </a:endParaRPr>
          </a:p>
        </p:txBody>
      </p:sp>
      <p:sp>
        <p:nvSpPr>
          <p:cNvPr id="8" name="Subtitle 2">
            <a:extLst>
              <a:ext uri="{FF2B5EF4-FFF2-40B4-BE49-F238E27FC236}">
                <a16:creationId xmlns:a16="http://schemas.microsoft.com/office/drawing/2014/main" id="{966454B9-B834-4EA7-9988-49E111F9780B}"/>
              </a:ext>
            </a:extLst>
          </p:cNvPr>
          <p:cNvSpPr txBox="1">
            <a:spLocks/>
          </p:cNvSpPr>
          <p:nvPr/>
        </p:nvSpPr>
        <p:spPr>
          <a:xfrm>
            <a:off x="9606342" y="1354943"/>
            <a:ext cx="2095801" cy="3590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sz="2000" b="1" dirty="0">
                <a:latin typeface="Times New Roman" panose="02020603050405020304" pitchFamily="18" charset="0"/>
                <a:cs typeface="Times New Roman" panose="02020603050405020304" pitchFamily="18" charset="0"/>
              </a:rPr>
              <a:t>Unit hydrograph</a:t>
            </a:r>
            <a:endParaRPr lang="en-US" sz="2000" b="1" dirty="0">
              <a:latin typeface="Times New Roman" panose="02020603050405020304" pitchFamily="18" charset="0"/>
              <a:cs typeface="Times New Roman" panose="02020603050405020304" pitchFamily="18" charset="0"/>
            </a:endParaRPr>
          </a:p>
        </p:txBody>
      </p:sp>
      <p:sp>
        <p:nvSpPr>
          <p:cNvPr id="9" name="Subtitle 2">
            <a:extLst>
              <a:ext uri="{FF2B5EF4-FFF2-40B4-BE49-F238E27FC236}">
                <a16:creationId xmlns:a16="http://schemas.microsoft.com/office/drawing/2014/main" id="{68DDDE87-2CDA-4121-996D-E0742987B760}"/>
              </a:ext>
            </a:extLst>
          </p:cNvPr>
          <p:cNvSpPr txBox="1">
            <a:spLocks/>
          </p:cNvSpPr>
          <p:nvPr/>
        </p:nvSpPr>
        <p:spPr>
          <a:xfrm>
            <a:off x="9647879" y="2031806"/>
            <a:ext cx="2012723" cy="3590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sz="2000" dirty="0">
                <a:latin typeface="Times New Roman" panose="02020603050405020304" pitchFamily="18" charset="0"/>
                <a:cs typeface="Times New Roman" panose="02020603050405020304" pitchFamily="18" charset="0"/>
              </a:rPr>
              <a:t>Initial abstraction</a:t>
            </a:r>
            <a:endParaRPr lang="en-US" sz="2000" dirty="0">
              <a:latin typeface="Times New Roman" panose="02020603050405020304" pitchFamily="18" charset="0"/>
              <a:cs typeface="Times New Roman" panose="02020603050405020304" pitchFamily="18" charset="0"/>
            </a:endParaRPr>
          </a:p>
        </p:txBody>
      </p:sp>
      <p:sp>
        <p:nvSpPr>
          <p:cNvPr id="10" name="Subtitle 2">
            <a:extLst>
              <a:ext uri="{FF2B5EF4-FFF2-40B4-BE49-F238E27FC236}">
                <a16:creationId xmlns:a16="http://schemas.microsoft.com/office/drawing/2014/main" id="{739AC8AD-960A-4921-9AF8-FA9F8119519C}"/>
              </a:ext>
            </a:extLst>
          </p:cNvPr>
          <p:cNvSpPr txBox="1">
            <a:spLocks/>
          </p:cNvSpPr>
          <p:nvPr/>
        </p:nvSpPr>
        <p:spPr>
          <a:xfrm>
            <a:off x="10179277" y="2566714"/>
            <a:ext cx="949929" cy="3590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sz="2000" dirty="0">
                <a:latin typeface="Times New Roman" panose="02020603050405020304" pitchFamily="18" charset="0"/>
                <a:cs typeface="Times New Roman" panose="02020603050405020304" pitchFamily="18" charset="0"/>
              </a:rPr>
              <a:t>R-ratio</a:t>
            </a:r>
            <a:endParaRPr lang="en-US" sz="2000" dirty="0">
              <a:latin typeface="Times New Roman" panose="02020603050405020304" pitchFamily="18" charset="0"/>
              <a:cs typeface="Times New Roman" panose="02020603050405020304" pitchFamily="18" charset="0"/>
            </a:endParaRPr>
          </a:p>
        </p:txBody>
      </p:sp>
      <p:sp>
        <p:nvSpPr>
          <p:cNvPr id="11" name="Subtitle 2">
            <a:extLst>
              <a:ext uri="{FF2B5EF4-FFF2-40B4-BE49-F238E27FC236}">
                <a16:creationId xmlns:a16="http://schemas.microsoft.com/office/drawing/2014/main" id="{8BA028D4-7E36-4381-A785-9741CC018CF5}"/>
              </a:ext>
            </a:extLst>
          </p:cNvPr>
          <p:cNvSpPr txBox="1">
            <a:spLocks/>
          </p:cNvSpPr>
          <p:nvPr/>
        </p:nvSpPr>
        <p:spPr>
          <a:xfrm>
            <a:off x="748853" y="3403381"/>
            <a:ext cx="1667018" cy="3590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sz="2000" dirty="0">
                <a:latin typeface="Times New Roman" panose="02020603050405020304" pitchFamily="18" charset="0"/>
                <a:cs typeface="Times New Roman" panose="02020603050405020304" pitchFamily="18" charset="0"/>
              </a:rPr>
              <a:t>Percent routed</a:t>
            </a:r>
            <a:endParaRPr lang="en-US" sz="2000" dirty="0">
              <a:latin typeface="Times New Roman" panose="02020603050405020304" pitchFamily="18" charset="0"/>
              <a:cs typeface="Times New Roman" panose="02020603050405020304" pitchFamily="18" charset="0"/>
            </a:endParaRPr>
          </a:p>
        </p:txBody>
      </p:sp>
      <p:sp>
        <p:nvSpPr>
          <p:cNvPr id="12" name="Subtitle 2">
            <a:extLst>
              <a:ext uri="{FF2B5EF4-FFF2-40B4-BE49-F238E27FC236}">
                <a16:creationId xmlns:a16="http://schemas.microsoft.com/office/drawing/2014/main" id="{6E6FACF7-CE32-4612-86C0-6FEFF5D91634}"/>
              </a:ext>
            </a:extLst>
          </p:cNvPr>
          <p:cNvSpPr txBox="1">
            <a:spLocks/>
          </p:cNvSpPr>
          <p:nvPr/>
        </p:nvSpPr>
        <p:spPr>
          <a:xfrm>
            <a:off x="901550" y="2951760"/>
            <a:ext cx="1231896" cy="3590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sz="2000" dirty="0">
                <a:latin typeface="Times New Roman" panose="02020603050405020304" pitchFamily="18" charset="0"/>
                <a:cs typeface="Times New Roman" panose="02020603050405020304" pitchFamily="18" charset="0"/>
              </a:rPr>
              <a:t>D storage</a:t>
            </a:r>
            <a:endParaRPr lang="en-US" sz="2000" dirty="0">
              <a:latin typeface="Times New Roman" panose="02020603050405020304" pitchFamily="18" charset="0"/>
              <a:cs typeface="Times New Roman" panose="02020603050405020304" pitchFamily="18" charset="0"/>
            </a:endParaRPr>
          </a:p>
        </p:txBody>
      </p:sp>
      <p:sp>
        <p:nvSpPr>
          <p:cNvPr id="13" name="Subtitle 2">
            <a:extLst>
              <a:ext uri="{FF2B5EF4-FFF2-40B4-BE49-F238E27FC236}">
                <a16:creationId xmlns:a16="http://schemas.microsoft.com/office/drawing/2014/main" id="{D3D297D3-FA77-43F5-AF03-06A393480868}"/>
              </a:ext>
            </a:extLst>
          </p:cNvPr>
          <p:cNvSpPr txBox="1">
            <a:spLocks/>
          </p:cNvSpPr>
          <p:nvPr/>
        </p:nvSpPr>
        <p:spPr>
          <a:xfrm>
            <a:off x="569085" y="2495503"/>
            <a:ext cx="2026554" cy="3590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sz="2000" dirty="0">
                <a:latin typeface="Times New Roman" panose="02020603050405020304" pitchFamily="18" charset="0"/>
                <a:cs typeface="Times New Roman" panose="02020603050405020304" pitchFamily="18" charset="0"/>
              </a:rPr>
              <a:t>Infiltration model</a:t>
            </a:r>
            <a:endParaRPr lang="en-US" sz="2000" dirty="0">
              <a:latin typeface="Times New Roman" panose="02020603050405020304" pitchFamily="18" charset="0"/>
              <a:cs typeface="Times New Roman" panose="02020603050405020304" pitchFamily="18" charset="0"/>
            </a:endParaRPr>
          </a:p>
        </p:txBody>
      </p:sp>
      <p:sp>
        <p:nvSpPr>
          <p:cNvPr id="14" name="Subtitle 2">
            <a:extLst>
              <a:ext uri="{FF2B5EF4-FFF2-40B4-BE49-F238E27FC236}">
                <a16:creationId xmlns:a16="http://schemas.microsoft.com/office/drawing/2014/main" id="{96FBC58A-BE51-4424-8CD2-2AAC94D1492E}"/>
              </a:ext>
            </a:extLst>
          </p:cNvPr>
          <p:cNvSpPr txBox="1">
            <a:spLocks/>
          </p:cNvSpPr>
          <p:nvPr/>
        </p:nvSpPr>
        <p:spPr>
          <a:xfrm>
            <a:off x="618972" y="2063849"/>
            <a:ext cx="1922842" cy="3590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sz="2000" dirty="0">
                <a:latin typeface="Times New Roman" panose="02020603050405020304" pitchFamily="18" charset="0"/>
                <a:cs typeface="Times New Roman" panose="02020603050405020304" pitchFamily="18" charset="0"/>
              </a:rPr>
              <a:t>Evaporation rate</a:t>
            </a:r>
            <a:endParaRPr lang="en-US" sz="2000" dirty="0">
              <a:latin typeface="Times New Roman" panose="02020603050405020304" pitchFamily="18" charset="0"/>
              <a:cs typeface="Times New Roman" panose="02020603050405020304" pitchFamily="18" charset="0"/>
            </a:endParaRPr>
          </a:p>
        </p:txBody>
      </p:sp>
      <p:sp>
        <p:nvSpPr>
          <p:cNvPr id="15" name="Subtitle 2">
            <a:extLst>
              <a:ext uri="{FF2B5EF4-FFF2-40B4-BE49-F238E27FC236}">
                <a16:creationId xmlns:a16="http://schemas.microsoft.com/office/drawing/2014/main" id="{4A47DE10-491D-4561-B84C-D0BB691A9146}"/>
              </a:ext>
            </a:extLst>
          </p:cNvPr>
          <p:cNvSpPr txBox="1">
            <a:spLocks/>
          </p:cNvSpPr>
          <p:nvPr/>
        </p:nvSpPr>
        <p:spPr>
          <a:xfrm>
            <a:off x="960499" y="3817883"/>
            <a:ext cx="1113998" cy="3590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sz="2000" dirty="0">
                <a:latin typeface="Times New Roman" panose="02020603050405020304" pitchFamily="18" charset="0"/>
                <a:cs typeface="Times New Roman" panose="02020603050405020304" pitchFamily="18" charset="0"/>
              </a:rPr>
              <a:t>Seepage</a:t>
            </a:r>
            <a:endParaRPr lang="en-US" sz="2000" dirty="0">
              <a:latin typeface="Times New Roman" panose="02020603050405020304" pitchFamily="18" charset="0"/>
              <a:cs typeface="Times New Roman" panose="02020603050405020304" pitchFamily="18" charset="0"/>
            </a:endParaRPr>
          </a:p>
        </p:txBody>
      </p:sp>
      <p:cxnSp>
        <p:nvCxnSpPr>
          <p:cNvPr id="16" name="Straight Arrow Connector 15">
            <a:extLst>
              <a:ext uri="{FF2B5EF4-FFF2-40B4-BE49-F238E27FC236}">
                <a16:creationId xmlns:a16="http://schemas.microsoft.com/office/drawing/2014/main" id="{EF34BDEC-9AB1-4A39-BAC9-EA2310919D9E}"/>
              </a:ext>
            </a:extLst>
          </p:cNvPr>
          <p:cNvCxnSpPr>
            <a:cxnSpLocks/>
          </p:cNvCxnSpPr>
          <p:nvPr/>
        </p:nvCxnSpPr>
        <p:spPr>
          <a:xfrm flipH="1" flipV="1">
            <a:off x="2541814" y="2277722"/>
            <a:ext cx="2879272" cy="887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AB5AEFC-A147-42AE-9FF5-4E232F06302D}"/>
              </a:ext>
            </a:extLst>
          </p:cNvPr>
          <p:cNvCxnSpPr>
            <a:cxnSpLocks/>
          </p:cNvCxnSpPr>
          <p:nvPr/>
        </p:nvCxnSpPr>
        <p:spPr>
          <a:xfrm flipH="1" flipV="1">
            <a:off x="2133446" y="3165633"/>
            <a:ext cx="3287640" cy="17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5E32AB6-7C9D-4876-A1C1-33B2DF3D4976}"/>
              </a:ext>
            </a:extLst>
          </p:cNvPr>
          <p:cNvCxnSpPr>
            <a:cxnSpLocks/>
          </p:cNvCxnSpPr>
          <p:nvPr/>
        </p:nvCxnSpPr>
        <p:spPr>
          <a:xfrm flipH="1" flipV="1">
            <a:off x="2415871" y="3615567"/>
            <a:ext cx="2857318" cy="19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C24E445-B3E5-46FB-8DA0-20E2662B3263}"/>
              </a:ext>
            </a:extLst>
          </p:cNvPr>
          <p:cNvCxnSpPr>
            <a:cxnSpLocks/>
          </p:cNvCxnSpPr>
          <p:nvPr/>
        </p:nvCxnSpPr>
        <p:spPr>
          <a:xfrm flipH="1" flipV="1">
            <a:off x="2230178" y="4087433"/>
            <a:ext cx="2857318" cy="19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331A265-BD27-44B9-B582-BAF28F1E7407}"/>
              </a:ext>
            </a:extLst>
          </p:cNvPr>
          <p:cNvCxnSpPr>
            <a:cxnSpLocks/>
          </p:cNvCxnSpPr>
          <p:nvPr/>
        </p:nvCxnSpPr>
        <p:spPr>
          <a:xfrm flipH="1" flipV="1">
            <a:off x="2541814" y="2750009"/>
            <a:ext cx="2879272" cy="20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DD07835-54DA-4EA2-B821-4CA918B924F4}"/>
              </a:ext>
            </a:extLst>
          </p:cNvPr>
          <p:cNvCxnSpPr>
            <a:cxnSpLocks/>
          </p:cNvCxnSpPr>
          <p:nvPr/>
        </p:nvCxnSpPr>
        <p:spPr>
          <a:xfrm flipH="1">
            <a:off x="2415871" y="2245679"/>
            <a:ext cx="3103188" cy="1371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6F39178-C1C9-49E1-88F3-B96FC88D2BE6}"/>
              </a:ext>
            </a:extLst>
          </p:cNvPr>
          <p:cNvCxnSpPr>
            <a:cxnSpLocks/>
            <a:endCxn id="9" idx="1"/>
          </p:cNvCxnSpPr>
          <p:nvPr/>
        </p:nvCxnSpPr>
        <p:spPr>
          <a:xfrm flipV="1">
            <a:off x="6988629" y="2211308"/>
            <a:ext cx="2659250" cy="937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C00B364-EEE6-4B39-A821-13C96388250C}"/>
              </a:ext>
            </a:extLst>
          </p:cNvPr>
          <p:cNvCxnSpPr>
            <a:cxnSpLocks/>
            <a:endCxn id="9" idx="1"/>
          </p:cNvCxnSpPr>
          <p:nvPr/>
        </p:nvCxnSpPr>
        <p:spPr>
          <a:xfrm flipV="1">
            <a:off x="6890656" y="2211308"/>
            <a:ext cx="2757223" cy="463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FE7CFBE-BA14-401D-9AA4-EAD6772BBE97}"/>
              </a:ext>
            </a:extLst>
          </p:cNvPr>
          <p:cNvCxnSpPr>
            <a:cxnSpLocks/>
            <a:endCxn id="10" idx="1"/>
          </p:cNvCxnSpPr>
          <p:nvPr/>
        </p:nvCxnSpPr>
        <p:spPr>
          <a:xfrm>
            <a:off x="6890656" y="2687306"/>
            <a:ext cx="3288621" cy="58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D1D4589-1A20-4549-8161-8A33B149C774}"/>
              </a:ext>
            </a:extLst>
          </p:cNvPr>
          <p:cNvCxnSpPr>
            <a:cxnSpLocks/>
            <a:endCxn id="10" idx="1"/>
          </p:cNvCxnSpPr>
          <p:nvPr/>
        </p:nvCxnSpPr>
        <p:spPr>
          <a:xfrm>
            <a:off x="6807987" y="2164316"/>
            <a:ext cx="3371290" cy="581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8362BA5-EDEA-455A-8131-33013EAC8619}"/>
              </a:ext>
            </a:extLst>
          </p:cNvPr>
          <p:cNvCxnSpPr>
            <a:cxnSpLocks/>
            <a:endCxn id="10" idx="1"/>
          </p:cNvCxnSpPr>
          <p:nvPr/>
        </p:nvCxnSpPr>
        <p:spPr>
          <a:xfrm flipV="1">
            <a:off x="7104506" y="2746216"/>
            <a:ext cx="3074771" cy="867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8E25030-B21F-40AE-9331-DDC94080B6F9}"/>
              </a:ext>
            </a:extLst>
          </p:cNvPr>
          <p:cNvCxnSpPr>
            <a:cxnSpLocks/>
            <a:endCxn id="10" idx="1"/>
          </p:cNvCxnSpPr>
          <p:nvPr/>
        </p:nvCxnSpPr>
        <p:spPr>
          <a:xfrm flipV="1">
            <a:off x="7350376" y="2746216"/>
            <a:ext cx="2828901" cy="1302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Subtitle 2">
            <a:extLst>
              <a:ext uri="{FF2B5EF4-FFF2-40B4-BE49-F238E27FC236}">
                <a16:creationId xmlns:a16="http://schemas.microsoft.com/office/drawing/2014/main" id="{B4212F63-7266-48FC-B635-DB1C90344167}"/>
              </a:ext>
            </a:extLst>
          </p:cNvPr>
          <p:cNvSpPr txBox="1">
            <a:spLocks/>
          </p:cNvSpPr>
          <p:nvPr/>
        </p:nvSpPr>
        <p:spPr>
          <a:xfrm>
            <a:off x="4249009" y="4933012"/>
            <a:ext cx="3887561" cy="3590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a:latin typeface="Times New Roman" panose="02020603050405020304" pitchFamily="18" charset="0"/>
                <a:cs typeface="Times New Roman" panose="02020603050405020304" pitchFamily="18" charset="0"/>
              </a:rPr>
              <a:t>Losses relative to a sanitary sewer network </a:t>
            </a:r>
            <a:br>
              <a:rPr lang="en-US" sz="1600" i="1" dirty="0">
                <a:latin typeface="Times New Roman" panose="02020603050405020304" pitchFamily="18" charset="0"/>
                <a:cs typeface="Times New Roman" panose="02020603050405020304" pitchFamily="18" charset="0"/>
              </a:rPr>
            </a:br>
            <a:endParaRPr lang="en-US" sz="16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9548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D76FA74-939A-4E9A-9A8E-25C4540E897D}"/>
              </a:ext>
            </a:extLst>
          </p:cNvPr>
          <p:cNvSpPr>
            <a:spLocks noGrp="1"/>
          </p:cNvSpPr>
          <p:nvPr>
            <p:ph type="ftr" sz="quarter" idx="11"/>
          </p:nvPr>
        </p:nvSpPr>
        <p:spPr>
          <a:xfrm>
            <a:off x="619126" y="6407145"/>
            <a:ext cx="10953748" cy="359004"/>
          </a:xfrm>
        </p:spPr>
        <p:txBody>
          <a:bodyPr/>
          <a:lstStyle/>
          <a:p>
            <a:r>
              <a:rPr lang="fi-FI" dirty="0">
                <a:solidFill>
                  <a:schemeClr val="bg2">
                    <a:lumMod val="90000"/>
                  </a:schemeClr>
                </a:solidFill>
                <a:latin typeface="Verdana" panose="020B0604030504040204" pitchFamily="34" charset="0"/>
                <a:ea typeface="Verdana" panose="020B0604030504040204" pitchFamily="34" charset="0"/>
              </a:rPr>
              <a:t>Introduction</a:t>
            </a:r>
            <a:r>
              <a:rPr lang="fi-FI" dirty="0">
                <a:solidFill>
                  <a:schemeClr val="tx1"/>
                </a:solidFill>
                <a:latin typeface="Verdana" panose="020B0604030504040204" pitchFamily="34" charset="0"/>
                <a:ea typeface="Verdana" panose="020B0604030504040204" pitchFamily="34" charset="0"/>
              </a:rPr>
              <a:t>	</a:t>
            </a:r>
            <a:r>
              <a:rPr lang="fi-FI" dirty="0">
                <a:solidFill>
                  <a:schemeClr val="bg2">
                    <a:lumMod val="90000"/>
                  </a:schemeClr>
                </a:solidFill>
                <a:latin typeface="Verdana" panose="020B0604030504040204" pitchFamily="34" charset="0"/>
                <a:ea typeface="Verdana" panose="020B0604030504040204" pitchFamily="34" charset="0"/>
              </a:rPr>
              <a:t>Methodology	Sewer model	</a:t>
            </a:r>
            <a:r>
              <a:rPr lang="fi-FI" u="sng" dirty="0">
                <a:solidFill>
                  <a:schemeClr val="tx1"/>
                </a:solidFill>
                <a:latin typeface="Verdana" panose="020B0604030504040204" pitchFamily="34" charset="0"/>
                <a:ea typeface="Verdana" panose="020B0604030504040204" pitchFamily="34" charset="0"/>
              </a:rPr>
              <a:t>Case study</a:t>
            </a:r>
            <a:r>
              <a:rPr lang="fi-FI" dirty="0">
                <a:solidFill>
                  <a:schemeClr val="bg2">
                    <a:lumMod val="90000"/>
                  </a:schemeClr>
                </a:solidFill>
                <a:latin typeface="Verdana" panose="020B0604030504040204" pitchFamily="34" charset="0"/>
                <a:ea typeface="Verdana" panose="020B0604030504040204" pitchFamily="34" charset="0"/>
              </a:rPr>
              <a:t>		Results and conclusions</a:t>
            </a:r>
            <a:r>
              <a:rPr lang="fi-FI" dirty="0">
                <a:solidFill>
                  <a:schemeClr val="bg2">
                    <a:lumMod val="90000"/>
                  </a:schemeClr>
                </a:solidFill>
              </a:rPr>
              <a:t>	</a:t>
            </a:r>
            <a:r>
              <a:rPr lang="fi-FI" dirty="0"/>
              <a:t>	</a:t>
            </a:r>
            <a:endParaRPr lang="en-US" dirty="0"/>
          </a:p>
        </p:txBody>
      </p:sp>
      <p:sp>
        <p:nvSpPr>
          <p:cNvPr id="5" name="Slide Number Placeholder 4">
            <a:extLst>
              <a:ext uri="{FF2B5EF4-FFF2-40B4-BE49-F238E27FC236}">
                <a16:creationId xmlns:a16="http://schemas.microsoft.com/office/drawing/2014/main" id="{1CD51536-1A68-4CAB-839C-B132471A3ACF}"/>
              </a:ext>
            </a:extLst>
          </p:cNvPr>
          <p:cNvSpPr>
            <a:spLocks noGrp="1"/>
          </p:cNvSpPr>
          <p:nvPr>
            <p:ph type="sldNum" sz="quarter" idx="12"/>
          </p:nvPr>
        </p:nvSpPr>
        <p:spPr>
          <a:xfrm>
            <a:off x="9133115" y="6423249"/>
            <a:ext cx="2743200" cy="365125"/>
          </a:xfrm>
        </p:spPr>
        <p:txBody>
          <a:bodyPr/>
          <a:lstStyle/>
          <a:p>
            <a:fld id="{A07B9C02-8A55-4E8A-B3BA-C6B311F782CD}" type="slidenum">
              <a:rPr lang="en-US" smtClean="0"/>
              <a:t>14</a:t>
            </a:fld>
            <a:endParaRPr lang="en-US" dirty="0"/>
          </a:p>
        </p:txBody>
      </p:sp>
      <p:sp>
        <p:nvSpPr>
          <p:cNvPr id="6" name="Subtitle 2">
            <a:extLst>
              <a:ext uri="{FF2B5EF4-FFF2-40B4-BE49-F238E27FC236}">
                <a16:creationId xmlns:a16="http://schemas.microsoft.com/office/drawing/2014/main" id="{FC76E11A-0F72-4B2E-AA5F-CB20DB7D18C1}"/>
              </a:ext>
            </a:extLst>
          </p:cNvPr>
          <p:cNvSpPr txBox="1">
            <a:spLocks/>
          </p:cNvSpPr>
          <p:nvPr/>
        </p:nvSpPr>
        <p:spPr>
          <a:xfrm>
            <a:off x="582386" y="174534"/>
            <a:ext cx="11027228" cy="5840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b="1" dirty="0">
                <a:latin typeface="Times New Roman" panose="02020603050405020304" pitchFamily="18" charset="0"/>
                <a:cs typeface="Times New Roman" panose="02020603050405020304" pitchFamily="18" charset="0"/>
              </a:rPr>
              <a:t>Topographic data and parameter estimation</a:t>
            </a:r>
            <a:endParaRPr lang="en-US" b="1"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DDEE2A6E-ECB6-40B9-BD54-ECA93DD23CB5}"/>
              </a:ext>
            </a:extLst>
          </p:cNvPr>
          <p:cNvPicPr>
            <a:picLocks noChangeAspect="1"/>
          </p:cNvPicPr>
          <p:nvPr/>
        </p:nvPicPr>
        <p:blipFill>
          <a:blip r:embed="rId3"/>
          <a:stretch>
            <a:fillRect/>
          </a:stretch>
        </p:blipFill>
        <p:spPr>
          <a:xfrm>
            <a:off x="2643195" y="3764056"/>
            <a:ext cx="2048549" cy="2328007"/>
          </a:xfrm>
          <a:prstGeom prst="rect">
            <a:avLst/>
          </a:prstGeom>
        </p:spPr>
      </p:pic>
      <p:pic>
        <p:nvPicPr>
          <p:cNvPr id="3" name="Picture 2">
            <a:extLst>
              <a:ext uri="{FF2B5EF4-FFF2-40B4-BE49-F238E27FC236}">
                <a16:creationId xmlns:a16="http://schemas.microsoft.com/office/drawing/2014/main" id="{B68EC175-57A9-4125-B639-2D1C75353EF9}"/>
              </a:ext>
            </a:extLst>
          </p:cNvPr>
          <p:cNvPicPr>
            <a:picLocks noChangeAspect="1"/>
          </p:cNvPicPr>
          <p:nvPr/>
        </p:nvPicPr>
        <p:blipFill>
          <a:blip r:embed="rId4"/>
          <a:stretch>
            <a:fillRect/>
          </a:stretch>
        </p:blipFill>
        <p:spPr>
          <a:xfrm>
            <a:off x="7194065" y="3733211"/>
            <a:ext cx="4887686" cy="2389696"/>
          </a:xfrm>
          <a:prstGeom prst="rect">
            <a:avLst/>
          </a:prstGeom>
        </p:spPr>
      </p:pic>
      <p:pic>
        <p:nvPicPr>
          <p:cNvPr id="7" name="Picture 6">
            <a:extLst>
              <a:ext uri="{FF2B5EF4-FFF2-40B4-BE49-F238E27FC236}">
                <a16:creationId xmlns:a16="http://schemas.microsoft.com/office/drawing/2014/main" id="{630DCB56-DC43-4BD0-A6EF-7B83DB14C84A}"/>
              </a:ext>
            </a:extLst>
          </p:cNvPr>
          <p:cNvPicPr>
            <a:picLocks noChangeAspect="1"/>
          </p:cNvPicPr>
          <p:nvPr/>
        </p:nvPicPr>
        <p:blipFill>
          <a:blip r:embed="rId5"/>
          <a:stretch>
            <a:fillRect/>
          </a:stretch>
        </p:blipFill>
        <p:spPr>
          <a:xfrm>
            <a:off x="4846080" y="3696344"/>
            <a:ext cx="2193648" cy="2688576"/>
          </a:xfrm>
          <a:prstGeom prst="rect">
            <a:avLst/>
          </a:prstGeom>
        </p:spPr>
      </p:pic>
      <p:pic>
        <p:nvPicPr>
          <p:cNvPr id="36" name="Picture 35">
            <a:extLst>
              <a:ext uri="{FF2B5EF4-FFF2-40B4-BE49-F238E27FC236}">
                <a16:creationId xmlns:a16="http://schemas.microsoft.com/office/drawing/2014/main" id="{6E4A0C0A-56AF-4013-82BF-57887703F1ED}"/>
              </a:ext>
            </a:extLst>
          </p:cNvPr>
          <p:cNvPicPr>
            <a:picLocks noChangeAspect="1"/>
          </p:cNvPicPr>
          <p:nvPr/>
        </p:nvPicPr>
        <p:blipFill>
          <a:blip r:embed="rId6"/>
          <a:stretch>
            <a:fillRect/>
          </a:stretch>
        </p:blipFill>
        <p:spPr>
          <a:xfrm>
            <a:off x="454525" y="3655023"/>
            <a:ext cx="2188670" cy="2437040"/>
          </a:xfrm>
          <a:prstGeom prst="rect">
            <a:avLst/>
          </a:prstGeom>
        </p:spPr>
      </p:pic>
      <p:pic>
        <p:nvPicPr>
          <p:cNvPr id="8" name="Picture 7">
            <a:extLst>
              <a:ext uri="{FF2B5EF4-FFF2-40B4-BE49-F238E27FC236}">
                <a16:creationId xmlns:a16="http://schemas.microsoft.com/office/drawing/2014/main" id="{8EC9110B-0A7C-4FA5-9642-BD813EAC2209}"/>
              </a:ext>
            </a:extLst>
          </p:cNvPr>
          <p:cNvPicPr>
            <a:picLocks noChangeAspect="1"/>
          </p:cNvPicPr>
          <p:nvPr/>
        </p:nvPicPr>
        <p:blipFill>
          <a:blip r:embed="rId7"/>
          <a:stretch>
            <a:fillRect/>
          </a:stretch>
        </p:blipFill>
        <p:spPr>
          <a:xfrm>
            <a:off x="4246108" y="765937"/>
            <a:ext cx="3699783" cy="2304363"/>
          </a:xfrm>
          <a:prstGeom prst="rect">
            <a:avLst/>
          </a:prstGeom>
        </p:spPr>
      </p:pic>
      <p:sp>
        <p:nvSpPr>
          <p:cNvPr id="38" name="Subtitle 2">
            <a:extLst>
              <a:ext uri="{FF2B5EF4-FFF2-40B4-BE49-F238E27FC236}">
                <a16:creationId xmlns:a16="http://schemas.microsoft.com/office/drawing/2014/main" id="{9F0907F4-C6BF-4CAA-9047-3EFB9B3ED528}"/>
              </a:ext>
            </a:extLst>
          </p:cNvPr>
          <p:cNvSpPr txBox="1">
            <a:spLocks/>
          </p:cNvSpPr>
          <p:nvPr/>
        </p:nvSpPr>
        <p:spPr>
          <a:xfrm>
            <a:off x="249570" y="1322096"/>
            <a:ext cx="3996538" cy="4430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6500 residents and 1550 DWF</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
        <p:nvSpPr>
          <p:cNvPr id="39" name="Subtitle 2">
            <a:extLst>
              <a:ext uri="{FF2B5EF4-FFF2-40B4-BE49-F238E27FC236}">
                <a16:creationId xmlns:a16="http://schemas.microsoft.com/office/drawing/2014/main" id="{2A41DB7A-E047-4A04-A79F-00D6A39AB81D}"/>
              </a:ext>
            </a:extLst>
          </p:cNvPr>
          <p:cNvSpPr txBox="1">
            <a:spLocks/>
          </p:cNvSpPr>
          <p:nvPr/>
        </p:nvSpPr>
        <p:spPr>
          <a:xfrm>
            <a:off x="249570" y="1896128"/>
            <a:ext cx="3996538" cy="4430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3% average slope</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
        <p:nvSpPr>
          <p:cNvPr id="40" name="Subtitle 2">
            <a:extLst>
              <a:ext uri="{FF2B5EF4-FFF2-40B4-BE49-F238E27FC236}">
                <a16:creationId xmlns:a16="http://schemas.microsoft.com/office/drawing/2014/main" id="{A13B22FB-03CF-4465-BC08-F95F80D597DE}"/>
              </a:ext>
            </a:extLst>
          </p:cNvPr>
          <p:cNvSpPr txBox="1">
            <a:spLocks/>
          </p:cNvSpPr>
          <p:nvPr/>
        </p:nvSpPr>
        <p:spPr>
          <a:xfrm>
            <a:off x="249570" y="2432711"/>
            <a:ext cx="3996538" cy="4430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Delineated area of 1355 ha </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
        <p:nvSpPr>
          <p:cNvPr id="41" name="Subtitle 2">
            <a:extLst>
              <a:ext uri="{FF2B5EF4-FFF2-40B4-BE49-F238E27FC236}">
                <a16:creationId xmlns:a16="http://schemas.microsoft.com/office/drawing/2014/main" id="{E3ED9064-4A1B-49D0-A9AD-6C0EC555071C}"/>
              </a:ext>
            </a:extLst>
          </p:cNvPr>
          <p:cNvSpPr txBox="1">
            <a:spLocks/>
          </p:cNvSpPr>
          <p:nvPr/>
        </p:nvSpPr>
        <p:spPr>
          <a:xfrm>
            <a:off x="8326770" y="1291305"/>
            <a:ext cx="3996538" cy="4430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Soil type: Clay and sand (86%)</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
        <p:nvSpPr>
          <p:cNvPr id="42" name="Subtitle 2">
            <a:extLst>
              <a:ext uri="{FF2B5EF4-FFF2-40B4-BE49-F238E27FC236}">
                <a16:creationId xmlns:a16="http://schemas.microsoft.com/office/drawing/2014/main" id="{EDADCE97-266A-4444-94EA-507ECCDAF2DD}"/>
              </a:ext>
            </a:extLst>
          </p:cNvPr>
          <p:cNvSpPr txBox="1">
            <a:spLocks/>
          </p:cNvSpPr>
          <p:nvPr/>
        </p:nvSpPr>
        <p:spPr>
          <a:xfrm>
            <a:off x="8326770" y="1781836"/>
            <a:ext cx="3996538" cy="4430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Land use: ~ 30% impervious</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
        <p:nvSpPr>
          <p:cNvPr id="43" name="Subtitle 2">
            <a:extLst>
              <a:ext uri="{FF2B5EF4-FFF2-40B4-BE49-F238E27FC236}">
                <a16:creationId xmlns:a16="http://schemas.microsoft.com/office/drawing/2014/main" id="{17159904-7F36-4D01-B4CF-400F1B093CF0}"/>
              </a:ext>
            </a:extLst>
          </p:cNvPr>
          <p:cNvSpPr txBox="1">
            <a:spLocks/>
          </p:cNvSpPr>
          <p:nvPr/>
        </p:nvSpPr>
        <p:spPr>
          <a:xfrm>
            <a:off x="8326770" y="2397219"/>
            <a:ext cx="3996538" cy="4430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 47 km of network</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8132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D51536-1A68-4CAB-839C-B132471A3ACF}"/>
              </a:ext>
            </a:extLst>
          </p:cNvPr>
          <p:cNvSpPr>
            <a:spLocks noGrp="1"/>
          </p:cNvSpPr>
          <p:nvPr>
            <p:ph type="sldNum" sz="quarter" idx="12"/>
          </p:nvPr>
        </p:nvSpPr>
        <p:spPr>
          <a:xfrm>
            <a:off x="9133115" y="6423249"/>
            <a:ext cx="2743200" cy="365125"/>
          </a:xfrm>
        </p:spPr>
        <p:txBody>
          <a:bodyPr/>
          <a:lstStyle/>
          <a:p>
            <a:fld id="{A07B9C02-8A55-4E8A-B3BA-C6B311F782CD}" type="slidenum">
              <a:rPr lang="en-US" smtClean="0"/>
              <a:t>15</a:t>
            </a:fld>
            <a:endParaRPr lang="en-US" dirty="0"/>
          </a:p>
        </p:txBody>
      </p:sp>
      <p:pic>
        <p:nvPicPr>
          <p:cNvPr id="2" name="Picture 1">
            <a:extLst>
              <a:ext uri="{FF2B5EF4-FFF2-40B4-BE49-F238E27FC236}">
                <a16:creationId xmlns:a16="http://schemas.microsoft.com/office/drawing/2014/main" id="{1F4E8ED6-8C35-42BF-B907-4D6D264D8277}"/>
              </a:ext>
            </a:extLst>
          </p:cNvPr>
          <p:cNvPicPr>
            <a:picLocks noChangeAspect="1"/>
          </p:cNvPicPr>
          <p:nvPr/>
        </p:nvPicPr>
        <p:blipFill>
          <a:blip r:embed="rId3"/>
          <a:stretch>
            <a:fillRect/>
          </a:stretch>
        </p:blipFill>
        <p:spPr>
          <a:xfrm>
            <a:off x="9399570" y="195573"/>
            <a:ext cx="2197065" cy="1634453"/>
          </a:xfrm>
          <a:prstGeom prst="rect">
            <a:avLst/>
          </a:prstGeom>
          <a:ln>
            <a:solidFill>
              <a:schemeClr val="tx1"/>
            </a:solidFill>
          </a:ln>
        </p:spPr>
      </p:pic>
      <p:sp>
        <p:nvSpPr>
          <p:cNvPr id="7" name="Footer Placeholder 3">
            <a:extLst>
              <a:ext uri="{FF2B5EF4-FFF2-40B4-BE49-F238E27FC236}">
                <a16:creationId xmlns:a16="http://schemas.microsoft.com/office/drawing/2014/main" id="{67CECFBE-4AC8-4683-88F8-A849BDB025A1}"/>
              </a:ext>
            </a:extLst>
          </p:cNvPr>
          <p:cNvSpPr>
            <a:spLocks noGrp="1"/>
          </p:cNvSpPr>
          <p:nvPr>
            <p:ph type="ftr" sz="quarter" idx="11"/>
          </p:nvPr>
        </p:nvSpPr>
        <p:spPr>
          <a:xfrm>
            <a:off x="619126" y="6407145"/>
            <a:ext cx="10953748" cy="359004"/>
          </a:xfrm>
        </p:spPr>
        <p:txBody>
          <a:bodyPr/>
          <a:lstStyle/>
          <a:p>
            <a:r>
              <a:rPr lang="fi-FI" dirty="0">
                <a:solidFill>
                  <a:schemeClr val="bg2">
                    <a:lumMod val="90000"/>
                  </a:schemeClr>
                </a:solidFill>
                <a:latin typeface="Verdana" panose="020B0604030504040204" pitchFamily="34" charset="0"/>
                <a:ea typeface="Verdana" panose="020B0604030504040204" pitchFamily="34" charset="0"/>
              </a:rPr>
              <a:t>Introduction</a:t>
            </a:r>
            <a:r>
              <a:rPr lang="fi-FI" dirty="0">
                <a:solidFill>
                  <a:schemeClr val="tx1"/>
                </a:solidFill>
                <a:latin typeface="Verdana" panose="020B0604030504040204" pitchFamily="34" charset="0"/>
                <a:ea typeface="Verdana" panose="020B0604030504040204" pitchFamily="34" charset="0"/>
              </a:rPr>
              <a:t>	</a:t>
            </a:r>
            <a:r>
              <a:rPr lang="fi-FI" dirty="0">
                <a:solidFill>
                  <a:schemeClr val="bg2">
                    <a:lumMod val="90000"/>
                  </a:schemeClr>
                </a:solidFill>
                <a:latin typeface="Verdana" panose="020B0604030504040204" pitchFamily="34" charset="0"/>
                <a:ea typeface="Verdana" panose="020B0604030504040204" pitchFamily="34" charset="0"/>
              </a:rPr>
              <a:t>Methodology	Sewer model	</a:t>
            </a:r>
            <a:r>
              <a:rPr lang="fi-FI" u="sng" dirty="0">
                <a:solidFill>
                  <a:schemeClr val="tx1"/>
                </a:solidFill>
                <a:latin typeface="Verdana" panose="020B0604030504040204" pitchFamily="34" charset="0"/>
                <a:ea typeface="Verdana" panose="020B0604030504040204" pitchFamily="34" charset="0"/>
              </a:rPr>
              <a:t>Case study</a:t>
            </a:r>
            <a:r>
              <a:rPr lang="fi-FI" dirty="0">
                <a:solidFill>
                  <a:schemeClr val="bg2">
                    <a:lumMod val="90000"/>
                  </a:schemeClr>
                </a:solidFill>
                <a:latin typeface="Verdana" panose="020B0604030504040204" pitchFamily="34" charset="0"/>
                <a:ea typeface="Verdana" panose="020B0604030504040204" pitchFamily="34" charset="0"/>
              </a:rPr>
              <a:t>		Results and conclusions</a:t>
            </a:r>
            <a:r>
              <a:rPr lang="fi-FI" dirty="0">
                <a:solidFill>
                  <a:schemeClr val="bg2">
                    <a:lumMod val="90000"/>
                  </a:schemeClr>
                </a:solidFill>
              </a:rPr>
              <a:t>	</a:t>
            </a:r>
            <a:r>
              <a:rPr lang="fi-FI" dirty="0"/>
              <a:t>	</a:t>
            </a:r>
            <a:endParaRPr lang="en-US" dirty="0"/>
          </a:p>
        </p:txBody>
      </p:sp>
      <p:sp>
        <p:nvSpPr>
          <p:cNvPr id="8" name="Subtitle 2">
            <a:extLst>
              <a:ext uri="{FF2B5EF4-FFF2-40B4-BE49-F238E27FC236}">
                <a16:creationId xmlns:a16="http://schemas.microsoft.com/office/drawing/2014/main" id="{E9329163-5D88-476C-94B3-F5DCA953907E}"/>
              </a:ext>
            </a:extLst>
          </p:cNvPr>
          <p:cNvSpPr txBox="1">
            <a:spLocks/>
          </p:cNvSpPr>
          <p:nvPr/>
        </p:nvSpPr>
        <p:spPr>
          <a:xfrm>
            <a:off x="582386" y="174534"/>
            <a:ext cx="11027228" cy="5840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b="1" dirty="0">
                <a:latin typeface="Times New Roman" panose="02020603050405020304" pitchFamily="18" charset="0"/>
                <a:cs typeface="Times New Roman" panose="02020603050405020304" pitchFamily="18" charset="0"/>
              </a:rPr>
              <a:t>Meteorological and flow data</a:t>
            </a:r>
            <a:endParaRPr lang="en-US"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C6526485-5121-4FA3-83FE-F90015642552}"/>
              </a:ext>
            </a:extLst>
          </p:cNvPr>
          <p:cNvPicPr>
            <a:picLocks noChangeAspect="1"/>
          </p:cNvPicPr>
          <p:nvPr/>
        </p:nvPicPr>
        <p:blipFill>
          <a:blip r:embed="rId4"/>
          <a:stretch>
            <a:fillRect/>
          </a:stretch>
        </p:blipFill>
        <p:spPr>
          <a:xfrm>
            <a:off x="9133115" y="2291214"/>
            <a:ext cx="2875387" cy="1634453"/>
          </a:xfrm>
          <a:prstGeom prst="rect">
            <a:avLst/>
          </a:prstGeom>
          <a:ln>
            <a:solidFill>
              <a:schemeClr val="tx1"/>
            </a:solidFill>
          </a:ln>
        </p:spPr>
      </p:pic>
      <p:pic>
        <p:nvPicPr>
          <p:cNvPr id="9" name="Picture 8">
            <a:extLst>
              <a:ext uri="{FF2B5EF4-FFF2-40B4-BE49-F238E27FC236}">
                <a16:creationId xmlns:a16="http://schemas.microsoft.com/office/drawing/2014/main" id="{6559BF1C-DB77-4285-A278-94D38DC38730}"/>
              </a:ext>
            </a:extLst>
          </p:cNvPr>
          <p:cNvPicPr>
            <a:picLocks noChangeAspect="1"/>
          </p:cNvPicPr>
          <p:nvPr/>
        </p:nvPicPr>
        <p:blipFill>
          <a:blip r:embed="rId5"/>
          <a:stretch>
            <a:fillRect/>
          </a:stretch>
        </p:blipFill>
        <p:spPr>
          <a:xfrm>
            <a:off x="5491844" y="4171122"/>
            <a:ext cx="6117770" cy="2031155"/>
          </a:xfrm>
          <a:prstGeom prst="rect">
            <a:avLst/>
          </a:prstGeom>
          <a:ln>
            <a:solidFill>
              <a:schemeClr val="tx1"/>
            </a:solidFill>
          </a:ln>
        </p:spPr>
      </p:pic>
      <p:sp>
        <p:nvSpPr>
          <p:cNvPr id="10" name="Subtitle 2">
            <a:extLst>
              <a:ext uri="{FF2B5EF4-FFF2-40B4-BE49-F238E27FC236}">
                <a16:creationId xmlns:a16="http://schemas.microsoft.com/office/drawing/2014/main" id="{148B1072-37A0-418E-B697-540C74A5BA82}"/>
              </a:ext>
            </a:extLst>
          </p:cNvPr>
          <p:cNvSpPr txBox="1">
            <a:spLocks/>
          </p:cNvSpPr>
          <p:nvPr/>
        </p:nvSpPr>
        <p:spPr>
          <a:xfrm>
            <a:off x="445513" y="1095670"/>
            <a:ext cx="9090931" cy="46666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Python script to treat the sanitary sewer flow data</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EPA SSOAP tool to estimate RDII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30% of RDII and 50% of RDII + GWI</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88% of annual RDII between January and May of 2018</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Historical meteorological data used:</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Precipitation, temperature, snow depth, evaporation, wind speed</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Python script to fetch and parse forecast data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from FMI’s and TMFG’s APIs</a:t>
            </a:r>
          </a:p>
          <a:p>
            <a:endParaRPr lang="en-US" sz="20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438F55C9-982D-4561-81D7-1BD8C2BAEC2C}"/>
              </a:ext>
            </a:extLst>
          </p:cNvPr>
          <p:cNvPicPr>
            <a:picLocks noChangeAspect="1"/>
          </p:cNvPicPr>
          <p:nvPr/>
        </p:nvPicPr>
        <p:blipFill>
          <a:blip r:embed="rId6"/>
          <a:stretch>
            <a:fillRect/>
          </a:stretch>
        </p:blipFill>
        <p:spPr>
          <a:xfrm>
            <a:off x="6425974" y="673332"/>
            <a:ext cx="2614612" cy="2890837"/>
          </a:xfrm>
          <a:prstGeom prst="rect">
            <a:avLst/>
          </a:prstGeom>
        </p:spPr>
      </p:pic>
    </p:spTree>
    <p:extLst>
      <p:ext uri="{BB962C8B-B14F-4D97-AF65-F5344CB8AC3E}">
        <p14:creationId xmlns:p14="http://schemas.microsoft.com/office/powerpoint/2010/main" val="385838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D76FA74-939A-4E9A-9A8E-25C4540E897D}"/>
              </a:ext>
            </a:extLst>
          </p:cNvPr>
          <p:cNvSpPr>
            <a:spLocks noGrp="1"/>
          </p:cNvSpPr>
          <p:nvPr>
            <p:ph type="ftr" sz="quarter" idx="11"/>
          </p:nvPr>
        </p:nvSpPr>
        <p:spPr>
          <a:xfrm>
            <a:off x="619126" y="6407145"/>
            <a:ext cx="10953748" cy="359004"/>
          </a:xfrm>
        </p:spPr>
        <p:txBody>
          <a:bodyPr/>
          <a:lstStyle/>
          <a:p>
            <a:r>
              <a:rPr lang="fi-FI" dirty="0">
                <a:solidFill>
                  <a:schemeClr val="bg2">
                    <a:lumMod val="90000"/>
                  </a:schemeClr>
                </a:solidFill>
                <a:latin typeface="Verdana" panose="020B0604030504040204" pitchFamily="34" charset="0"/>
                <a:ea typeface="Verdana" panose="020B0604030504040204" pitchFamily="34" charset="0"/>
              </a:rPr>
              <a:t>Introduction</a:t>
            </a:r>
            <a:r>
              <a:rPr lang="fi-FI" dirty="0">
                <a:solidFill>
                  <a:schemeClr val="tx1"/>
                </a:solidFill>
                <a:latin typeface="Verdana" panose="020B0604030504040204" pitchFamily="34" charset="0"/>
                <a:ea typeface="Verdana" panose="020B0604030504040204" pitchFamily="34" charset="0"/>
              </a:rPr>
              <a:t>	</a:t>
            </a:r>
            <a:r>
              <a:rPr lang="fi-FI" dirty="0">
                <a:solidFill>
                  <a:schemeClr val="bg2">
                    <a:lumMod val="90000"/>
                  </a:schemeClr>
                </a:solidFill>
                <a:latin typeface="Verdana" panose="020B0604030504040204" pitchFamily="34" charset="0"/>
                <a:ea typeface="Verdana" panose="020B0604030504040204" pitchFamily="34" charset="0"/>
              </a:rPr>
              <a:t>Methodology	Sewer model	Case study		</a:t>
            </a:r>
            <a:r>
              <a:rPr lang="fi-FI" u="sng" dirty="0">
                <a:solidFill>
                  <a:schemeClr val="tx1"/>
                </a:solidFill>
                <a:latin typeface="Verdana" panose="020B0604030504040204" pitchFamily="34" charset="0"/>
                <a:ea typeface="Verdana" panose="020B0604030504040204" pitchFamily="34" charset="0"/>
              </a:rPr>
              <a:t>Results and conclusions</a:t>
            </a:r>
            <a:r>
              <a:rPr lang="fi-FI" u="sng" dirty="0">
                <a:solidFill>
                  <a:schemeClr val="tx1"/>
                </a:solidFill>
              </a:rPr>
              <a:t>	</a:t>
            </a:r>
            <a:r>
              <a:rPr lang="fi-FI" dirty="0"/>
              <a:t>	</a:t>
            </a:r>
            <a:endParaRPr lang="en-US" dirty="0"/>
          </a:p>
        </p:txBody>
      </p:sp>
      <p:sp>
        <p:nvSpPr>
          <p:cNvPr id="5" name="Slide Number Placeholder 4">
            <a:extLst>
              <a:ext uri="{FF2B5EF4-FFF2-40B4-BE49-F238E27FC236}">
                <a16:creationId xmlns:a16="http://schemas.microsoft.com/office/drawing/2014/main" id="{1CD51536-1A68-4CAB-839C-B132471A3ACF}"/>
              </a:ext>
            </a:extLst>
          </p:cNvPr>
          <p:cNvSpPr>
            <a:spLocks noGrp="1"/>
          </p:cNvSpPr>
          <p:nvPr>
            <p:ph type="sldNum" sz="quarter" idx="12"/>
          </p:nvPr>
        </p:nvSpPr>
        <p:spPr>
          <a:xfrm>
            <a:off x="9133115" y="6423249"/>
            <a:ext cx="2743200" cy="365125"/>
          </a:xfrm>
        </p:spPr>
        <p:txBody>
          <a:bodyPr/>
          <a:lstStyle/>
          <a:p>
            <a:fld id="{A07B9C02-8A55-4E8A-B3BA-C6B311F782CD}" type="slidenum">
              <a:rPr lang="en-US" smtClean="0"/>
              <a:t>16</a:t>
            </a:fld>
            <a:endParaRPr lang="en-US" dirty="0"/>
          </a:p>
        </p:txBody>
      </p:sp>
      <p:sp>
        <p:nvSpPr>
          <p:cNvPr id="6" name="Subtitle 2">
            <a:extLst>
              <a:ext uri="{FF2B5EF4-FFF2-40B4-BE49-F238E27FC236}">
                <a16:creationId xmlns:a16="http://schemas.microsoft.com/office/drawing/2014/main" id="{A65760FF-A1D4-41BB-9886-0C78043517BC}"/>
              </a:ext>
            </a:extLst>
          </p:cNvPr>
          <p:cNvSpPr txBox="1">
            <a:spLocks/>
          </p:cNvSpPr>
          <p:nvPr/>
        </p:nvSpPr>
        <p:spPr>
          <a:xfrm>
            <a:off x="582386" y="174534"/>
            <a:ext cx="11027228" cy="5840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b="1" dirty="0">
                <a:latin typeface="Times New Roman" panose="02020603050405020304" pitchFamily="18" charset="0"/>
                <a:cs typeface="Times New Roman" panose="02020603050405020304" pitchFamily="18" charset="0"/>
              </a:rPr>
              <a:t>Calibration</a:t>
            </a:r>
            <a:endParaRPr lang="en-US" b="1" dirty="0">
              <a:latin typeface="Times New Roman" panose="02020603050405020304" pitchFamily="18" charset="0"/>
              <a:cs typeface="Times New Roman" panose="02020603050405020304" pitchFamily="18" charset="0"/>
            </a:endParaRPr>
          </a:p>
        </p:txBody>
      </p:sp>
      <p:sp>
        <p:nvSpPr>
          <p:cNvPr id="7" name="Subtitle 2">
            <a:extLst>
              <a:ext uri="{FF2B5EF4-FFF2-40B4-BE49-F238E27FC236}">
                <a16:creationId xmlns:a16="http://schemas.microsoft.com/office/drawing/2014/main" id="{FBDF7C53-8B02-4B22-9435-6397ACEE51F6}"/>
              </a:ext>
            </a:extLst>
          </p:cNvPr>
          <p:cNvSpPr txBox="1">
            <a:spLocks/>
          </p:cNvSpPr>
          <p:nvPr/>
        </p:nvSpPr>
        <p:spPr>
          <a:xfrm>
            <a:off x="415546" y="2932052"/>
            <a:ext cx="4631870" cy="12154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latin typeface="Times New Roman" panose="02020603050405020304" pitchFamily="18" charset="0"/>
                <a:cs typeface="Times New Roman" panose="02020603050405020304" pitchFamily="18" charset="0"/>
              </a:rPr>
              <a:t>Dormant season</a:t>
            </a:r>
            <a:r>
              <a:rPr lang="en-US" sz="2000" dirty="0">
                <a:latin typeface="Times New Roman" panose="02020603050405020304" pitchFamily="18" charset="0"/>
                <a:cs typeface="Times New Roman" panose="02020603050405020304" pitchFamily="18" charset="0"/>
              </a:rPr>
              <a:t>: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Long-term simulation calibration for three events.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Snowpack and snowmelt routine active</a:t>
            </a:r>
          </a:p>
        </p:txBody>
      </p:sp>
      <p:sp>
        <p:nvSpPr>
          <p:cNvPr id="10" name="Subtitle 2">
            <a:extLst>
              <a:ext uri="{FF2B5EF4-FFF2-40B4-BE49-F238E27FC236}">
                <a16:creationId xmlns:a16="http://schemas.microsoft.com/office/drawing/2014/main" id="{57EA1E87-100F-47B6-B593-7BD4600A2390}"/>
              </a:ext>
            </a:extLst>
          </p:cNvPr>
          <p:cNvSpPr txBox="1">
            <a:spLocks/>
          </p:cNvSpPr>
          <p:nvPr/>
        </p:nvSpPr>
        <p:spPr>
          <a:xfrm>
            <a:off x="582386" y="697968"/>
            <a:ext cx="8862331" cy="718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i-FI" sz="2000" dirty="0">
                <a:latin typeface="Times New Roman" panose="02020603050405020304" pitchFamily="18" charset="0"/>
                <a:cs typeface="Times New Roman" panose="02020603050405020304" pitchFamily="18" charset="0"/>
              </a:rPr>
              <a:t>Two seasons: </a:t>
            </a:r>
            <a:br>
              <a:rPr lang="fi-FI" sz="2000" dirty="0">
                <a:latin typeface="Times New Roman" panose="02020603050405020304" pitchFamily="18" charset="0"/>
                <a:cs typeface="Times New Roman" panose="02020603050405020304" pitchFamily="18" charset="0"/>
              </a:rPr>
            </a:br>
            <a:r>
              <a:rPr lang="fi-FI" sz="2000" dirty="0">
                <a:latin typeface="Times New Roman" panose="02020603050405020304" pitchFamily="18" charset="0"/>
                <a:cs typeface="Times New Roman" panose="02020603050405020304" pitchFamily="18" charset="0"/>
              </a:rPr>
              <a:t>Dormant and growth. One set of parameters calibrated for each season.</a:t>
            </a:r>
            <a:endParaRPr lang="en-US" sz="2000" dirty="0">
              <a:latin typeface="Times New Roman" panose="02020603050405020304" pitchFamily="18" charset="0"/>
              <a:cs typeface="Times New Roman" panose="02020603050405020304" pitchFamily="18" charset="0"/>
            </a:endParaRPr>
          </a:p>
        </p:txBody>
      </p:sp>
      <p:sp>
        <p:nvSpPr>
          <p:cNvPr id="11" name="Subtitle 2">
            <a:extLst>
              <a:ext uri="{FF2B5EF4-FFF2-40B4-BE49-F238E27FC236}">
                <a16:creationId xmlns:a16="http://schemas.microsoft.com/office/drawing/2014/main" id="{687ECCD1-E564-40D9-99DA-4DFAB210DBAB}"/>
              </a:ext>
            </a:extLst>
          </p:cNvPr>
          <p:cNvSpPr txBox="1">
            <a:spLocks/>
          </p:cNvSpPr>
          <p:nvPr/>
        </p:nvSpPr>
        <p:spPr>
          <a:xfrm>
            <a:off x="2018467" y="1555483"/>
            <a:ext cx="1796745" cy="3590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sz="2000" b="1" dirty="0">
                <a:latin typeface="Times New Roman" panose="02020603050405020304" pitchFamily="18" charset="0"/>
                <a:cs typeface="Times New Roman" panose="02020603050405020304" pitchFamily="18" charset="0"/>
              </a:rPr>
              <a:t>Physics-based</a:t>
            </a:r>
            <a:endParaRPr lang="en-US" sz="2000" b="1" dirty="0">
              <a:latin typeface="Times New Roman" panose="02020603050405020304" pitchFamily="18" charset="0"/>
              <a:cs typeface="Times New Roman" panose="02020603050405020304" pitchFamily="18" charset="0"/>
            </a:endParaRPr>
          </a:p>
        </p:txBody>
      </p:sp>
      <p:sp>
        <p:nvSpPr>
          <p:cNvPr id="12" name="Subtitle 2">
            <a:extLst>
              <a:ext uri="{FF2B5EF4-FFF2-40B4-BE49-F238E27FC236}">
                <a16:creationId xmlns:a16="http://schemas.microsoft.com/office/drawing/2014/main" id="{D96A8880-19B7-4341-8E00-F38DD06F2787}"/>
              </a:ext>
            </a:extLst>
          </p:cNvPr>
          <p:cNvSpPr txBox="1">
            <a:spLocks/>
          </p:cNvSpPr>
          <p:nvPr/>
        </p:nvSpPr>
        <p:spPr>
          <a:xfrm>
            <a:off x="7611535" y="1555483"/>
            <a:ext cx="2150229" cy="3590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sz="2000" b="1" dirty="0">
                <a:latin typeface="Times New Roman" panose="02020603050405020304" pitchFamily="18" charset="0"/>
                <a:cs typeface="Times New Roman" panose="02020603050405020304" pitchFamily="18" charset="0"/>
              </a:rPr>
              <a:t>Unit hydrograph</a:t>
            </a:r>
            <a:endParaRPr lang="en-US" sz="2000" b="1" dirty="0">
              <a:latin typeface="Times New Roman" panose="02020603050405020304" pitchFamily="18" charset="0"/>
              <a:cs typeface="Times New Roman" panose="02020603050405020304" pitchFamily="18" charset="0"/>
            </a:endParaRPr>
          </a:p>
        </p:txBody>
      </p:sp>
      <p:sp>
        <p:nvSpPr>
          <p:cNvPr id="13" name="Subtitle 2">
            <a:extLst>
              <a:ext uri="{FF2B5EF4-FFF2-40B4-BE49-F238E27FC236}">
                <a16:creationId xmlns:a16="http://schemas.microsoft.com/office/drawing/2014/main" id="{744E7CFD-1899-4D1D-9BB5-002CB845CA28}"/>
              </a:ext>
            </a:extLst>
          </p:cNvPr>
          <p:cNvSpPr txBox="1">
            <a:spLocks/>
          </p:cNvSpPr>
          <p:nvPr/>
        </p:nvSpPr>
        <p:spPr>
          <a:xfrm>
            <a:off x="451758" y="2274295"/>
            <a:ext cx="3205843" cy="3590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Manual calibration.</a:t>
            </a:r>
          </a:p>
        </p:txBody>
      </p:sp>
      <p:sp>
        <p:nvSpPr>
          <p:cNvPr id="14" name="Subtitle 2">
            <a:extLst>
              <a:ext uri="{FF2B5EF4-FFF2-40B4-BE49-F238E27FC236}">
                <a16:creationId xmlns:a16="http://schemas.microsoft.com/office/drawing/2014/main" id="{314BD1CE-74F7-441A-97C2-624A65EBE2FD}"/>
              </a:ext>
            </a:extLst>
          </p:cNvPr>
          <p:cNvSpPr txBox="1">
            <a:spLocks/>
          </p:cNvSpPr>
          <p:nvPr/>
        </p:nvSpPr>
        <p:spPr>
          <a:xfrm>
            <a:off x="5984671" y="2918127"/>
            <a:ext cx="5080226" cy="3590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Calibration using an optimization algorithm.</a:t>
            </a:r>
          </a:p>
        </p:txBody>
      </p:sp>
      <p:sp>
        <p:nvSpPr>
          <p:cNvPr id="15" name="Subtitle 2">
            <a:extLst>
              <a:ext uri="{FF2B5EF4-FFF2-40B4-BE49-F238E27FC236}">
                <a16:creationId xmlns:a16="http://schemas.microsoft.com/office/drawing/2014/main" id="{432CC66F-0A38-42CA-912F-DDF82EBE8218}"/>
              </a:ext>
            </a:extLst>
          </p:cNvPr>
          <p:cNvSpPr txBox="1">
            <a:spLocks/>
          </p:cNvSpPr>
          <p:nvPr/>
        </p:nvSpPr>
        <p:spPr>
          <a:xfrm>
            <a:off x="415546" y="4382541"/>
            <a:ext cx="5285013" cy="12154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latin typeface="Times New Roman" panose="02020603050405020304" pitchFamily="18" charset="0"/>
                <a:cs typeface="Times New Roman" panose="02020603050405020304" pitchFamily="18" charset="0"/>
              </a:rPr>
              <a:t>Growth season</a:t>
            </a:r>
            <a:r>
              <a:rPr lang="en-US" sz="2000" dirty="0">
                <a:latin typeface="Times New Roman" panose="02020603050405020304" pitchFamily="18" charset="0"/>
                <a:cs typeface="Times New Roman" panose="02020603050405020304" pitchFamily="18" charset="0"/>
              </a:rPr>
              <a:t>: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Event-based calibration.</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Calibrated parameters averaged for the season</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Snowpack and snowmelt routine inactive</a:t>
            </a:r>
          </a:p>
        </p:txBody>
      </p:sp>
      <p:sp>
        <p:nvSpPr>
          <p:cNvPr id="16" name="Rectangle 15">
            <a:extLst>
              <a:ext uri="{FF2B5EF4-FFF2-40B4-BE49-F238E27FC236}">
                <a16:creationId xmlns:a16="http://schemas.microsoft.com/office/drawing/2014/main" id="{F6E2AE17-8606-409A-924B-9F36FBEFD925}"/>
              </a:ext>
            </a:extLst>
          </p:cNvPr>
          <p:cNvSpPr/>
          <p:nvPr/>
        </p:nvSpPr>
        <p:spPr>
          <a:xfrm>
            <a:off x="288472" y="1914487"/>
            <a:ext cx="5491842" cy="3764485"/>
          </a:xfrm>
          <a:prstGeom prst="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7FEF2253-C20C-4DA1-A2F6-96481654DDEF}"/>
              </a:ext>
            </a:extLst>
          </p:cNvPr>
          <p:cNvSpPr/>
          <p:nvPr/>
        </p:nvSpPr>
        <p:spPr>
          <a:xfrm>
            <a:off x="5943600" y="1914487"/>
            <a:ext cx="5491842" cy="3764485"/>
          </a:xfrm>
          <a:prstGeom prst="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Subtitle 2">
            <a:extLst>
              <a:ext uri="{FF2B5EF4-FFF2-40B4-BE49-F238E27FC236}">
                <a16:creationId xmlns:a16="http://schemas.microsoft.com/office/drawing/2014/main" id="{F972C9C7-2DE2-4C99-8FAF-EFD73187BE85}"/>
              </a:ext>
            </a:extLst>
          </p:cNvPr>
          <p:cNvSpPr txBox="1">
            <a:spLocks/>
          </p:cNvSpPr>
          <p:nvPr/>
        </p:nvSpPr>
        <p:spPr>
          <a:xfrm>
            <a:off x="5984671" y="3774838"/>
            <a:ext cx="5491842" cy="12154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latin typeface="Times New Roman" panose="02020603050405020304" pitchFamily="18" charset="0"/>
                <a:cs typeface="Times New Roman" panose="02020603050405020304" pitchFamily="18" charset="0"/>
              </a:rPr>
              <a:t>Dormant and growth season</a:t>
            </a:r>
            <a:r>
              <a:rPr lang="en-US" sz="2000" dirty="0">
                <a:latin typeface="Times New Roman" panose="02020603050405020304" pitchFamily="18" charset="0"/>
                <a:cs typeface="Times New Roman" panose="02020603050405020304" pitchFamily="18" charset="0"/>
              </a:rPr>
              <a:t>: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Event-based calibration.</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Calibrated parameters averaged for each season</a:t>
            </a:r>
          </a:p>
        </p:txBody>
      </p:sp>
      <p:sp>
        <p:nvSpPr>
          <p:cNvPr id="20" name="Rectangle 19">
            <a:extLst>
              <a:ext uri="{FF2B5EF4-FFF2-40B4-BE49-F238E27FC236}">
                <a16:creationId xmlns:a16="http://schemas.microsoft.com/office/drawing/2014/main" id="{3B10806F-EC4A-497B-9BD6-C451DD2A2A0A}"/>
              </a:ext>
            </a:extLst>
          </p:cNvPr>
          <p:cNvSpPr/>
          <p:nvPr/>
        </p:nvSpPr>
        <p:spPr>
          <a:xfrm>
            <a:off x="335791" y="2060118"/>
            <a:ext cx="5285013" cy="34889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2">
            <a:extLst>
              <a:ext uri="{FF2B5EF4-FFF2-40B4-BE49-F238E27FC236}">
                <a16:creationId xmlns:a16="http://schemas.microsoft.com/office/drawing/2014/main" id="{2F1054E5-4EF3-47FC-9CC6-2E40AB2DF7FB}"/>
              </a:ext>
            </a:extLst>
          </p:cNvPr>
          <p:cNvSpPr txBox="1">
            <a:spLocks/>
          </p:cNvSpPr>
          <p:nvPr/>
        </p:nvSpPr>
        <p:spPr>
          <a:xfrm>
            <a:off x="976614" y="2152560"/>
            <a:ext cx="4801960" cy="34614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latin typeface="Times New Roman" panose="02020603050405020304" pitchFamily="18" charset="0"/>
                <a:cs typeface="Times New Roman" panose="02020603050405020304" pitchFamily="18" charset="0"/>
              </a:rPr>
              <a:t>Eight sensitive parameters found</a:t>
            </a:r>
          </a:p>
          <a:p>
            <a:endParaRPr lang="en-US" sz="2000" b="1"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Runoff: 		</a:t>
            </a:r>
            <a:r>
              <a:rPr lang="en-US" sz="1600" dirty="0">
                <a:latin typeface="Times New Roman" panose="02020603050405020304" pitchFamily="18" charset="0"/>
                <a:cs typeface="Times New Roman" panose="02020603050405020304" pitchFamily="18" charset="0"/>
              </a:rPr>
              <a:t>Percent routed </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Width</a:t>
            </a:r>
          </a:p>
          <a:p>
            <a:pPr marL="0" indent="0">
              <a:buNone/>
            </a:pPr>
            <a:r>
              <a:rPr lang="en-US" sz="2000" b="1" dirty="0">
                <a:latin typeface="Times New Roman" panose="02020603050405020304" pitchFamily="18" charset="0"/>
                <a:cs typeface="Times New Roman" panose="02020603050405020304" pitchFamily="18" charset="0"/>
              </a:rPr>
              <a:t>Aquifer:	</a:t>
            </a:r>
            <a:r>
              <a:rPr lang="en-US" sz="1600" dirty="0">
                <a:latin typeface="Times New Roman" panose="02020603050405020304" pitchFamily="18" charset="0"/>
                <a:cs typeface="Times New Roman" panose="02020603050405020304" pitchFamily="18" charset="0"/>
              </a:rPr>
              <a:t>Seepage rate</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Hydraulic conductivity</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Hydr</a:t>
            </a:r>
            <a:r>
              <a:rPr lang="en-US" sz="1600" dirty="0">
                <a:latin typeface="Times New Roman" panose="02020603050405020304" pitchFamily="18" charset="0"/>
                <a:cs typeface="Times New Roman" panose="02020603050405020304" pitchFamily="18" charset="0"/>
              </a:rPr>
              <a:t>. Conduct. Slope</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A1 GWF coefficient</a:t>
            </a:r>
          </a:p>
          <a:p>
            <a:pPr marL="0" indent="0">
              <a:buNone/>
            </a:pPr>
            <a:r>
              <a:rPr lang="en-US" sz="2000" b="1" dirty="0">
                <a:latin typeface="Times New Roman" panose="02020603050405020304" pitchFamily="18" charset="0"/>
                <a:cs typeface="Times New Roman" panose="02020603050405020304" pitchFamily="18" charset="0"/>
              </a:rPr>
              <a:t>Snowpack:	</a:t>
            </a:r>
            <a:r>
              <a:rPr lang="en-US" sz="1600" dirty="0">
                <a:latin typeface="Times New Roman" panose="02020603050405020304" pitchFamily="18" charset="0"/>
                <a:cs typeface="Times New Roman" panose="02020603050405020304" pitchFamily="18" charset="0"/>
              </a:rPr>
              <a:t>Min. melt coefficient</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Max. melt coefficient</a:t>
            </a:r>
          </a:p>
          <a:p>
            <a:pPr marL="0" indent="0">
              <a:buNone/>
            </a:pPr>
            <a:r>
              <a:rPr lang="en-US" sz="1600" b="1" dirty="0">
                <a:latin typeface="Times New Roman" panose="02020603050405020304" pitchFamily="18" charset="0"/>
                <a:cs typeface="Times New Roman" panose="02020603050405020304" pitchFamily="18" charset="0"/>
              </a:rPr>
              <a:t>		From </a:t>
            </a:r>
            <a:r>
              <a:rPr lang="fi-FI" sz="1600" b="1" dirty="0">
                <a:latin typeface="Times New Roman" panose="02020603050405020304" pitchFamily="18" charset="0"/>
                <a:cs typeface="Times New Roman" panose="02020603050405020304" pitchFamily="18" charset="0"/>
              </a:rPr>
              <a:t>~51 to </a:t>
            </a:r>
            <a:r>
              <a:rPr lang="en-US" sz="1600" b="1" dirty="0">
                <a:latin typeface="Times New Roman" panose="02020603050405020304" pitchFamily="18" charset="0"/>
                <a:cs typeface="Times New Roman" panose="02020603050405020304" pitchFamily="18" charset="0"/>
              </a:rPr>
              <a:t>8 </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9034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4" grpId="0"/>
      <p:bldP spid="15" grpId="0"/>
      <p:bldP spid="18" grpId="0"/>
      <p:bldP spid="20" grpId="0" animBg="1"/>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4CDF101-24B1-42D9-B004-739A56FCC866}"/>
              </a:ext>
            </a:extLst>
          </p:cNvPr>
          <p:cNvSpPr/>
          <p:nvPr/>
        </p:nvSpPr>
        <p:spPr>
          <a:xfrm>
            <a:off x="9730266" y="989292"/>
            <a:ext cx="533400" cy="5840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1D76FA74-939A-4E9A-9A8E-25C4540E897D}"/>
              </a:ext>
            </a:extLst>
          </p:cNvPr>
          <p:cNvSpPr>
            <a:spLocks noGrp="1"/>
          </p:cNvSpPr>
          <p:nvPr>
            <p:ph type="ftr" sz="quarter" idx="11"/>
          </p:nvPr>
        </p:nvSpPr>
        <p:spPr>
          <a:xfrm>
            <a:off x="619126" y="6407145"/>
            <a:ext cx="10953748" cy="359004"/>
          </a:xfrm>
        </p:spPr>
        <p:txBody>
          <a:bodyPr/>
          <a:lstStyle/>
          <a:p>
            <a:r>
              <a:rPr lang="fi-FI" dirty="0">
                <a:solidFill>
                  <a:schemeClr val="bg2">
                    <a:lumMod val="90000"/>
                  </a:schemeClr>
                </a:solidFill>
                <a:latin typeface="Verdana" panose="020B0604030504040204" pitchFamily="34" charset="0"/>
                <a:ea typeface="Verdana" panose="020B0604030504040204" pitchFamily="34" charset="0"/>
              </a:rPr>
              <a:t>Introduction</a:t>
            </a:r>
            <a:r>
              <a:rPr lang="fi-FI" dirty="0">
                <a:solidFill>
                  <a:schemeClr val="tx1"/>
                </a:solidFill>
                <a:latin typeface="Verdana" panose="020B0604030504040204" pitchFamily="34" charset="0"/>
                <a:ea typeface="Verdana" panose="020B0604030504040204" pitchFamily="34" charset="0"/>
              </a:rPr>
              <a:t>	</a:t>
            </a:r>
            <a:r>
              <a:rPr lang="fi-FI" dirty="0">
                <a:solidFill>
                  <a:schemeClr val="bg2">
                    <a:lumMod val="90000"/>
                  </a:schemeClr>
                </a:solidFill>
                <a:latin typeface="Verdana" panose="020B0604030504040204" pitchFamily="34" charset="0"/>
                <a:ea typeface="Verdana" panose="020B0604030504040204" pitchFamily="34" charset="0"/>
              </a:rPr>
              <a:t>Methodology	Sewer model	Case study		</a:t>
            </a:r>
            <a:r>
              <a:rPr lang="fi-FI" u="sng" dirty="0">
                <a:solidFill>
                  <a:schemeClr val="tx1"/>
                </a:solidFill>
                <a:latin typeface="Verdana" panose="020B0604030504040204" pitchFamily="34" charset="0"/>
                <a:ea typeface="Verdana" panose="020B0604030504040204" pitchFamily="34" charset="0"/>
              </a:rPr>
              <a:t>Results and conclusions</a:t>
            </a:r>
            <a:r>
              <a:rPr lang="fi-FI" u="sng" dirty="0">
                <a:solidFill>
                  <a:schemeClr val="tx1"/>
                </a:solidFill>
              </a:rPr>
              <a:t>	</a:t>
            </a:r>
            <a:r>
              <a:rPr lang="fi-FI" dirty="0"/>
              <a:t>	</a:t>
            </a:r>
            <a:endParaRPr lang="en-US" dirty="0"/>
          </a:p>
        </p:txBody>
      </p:sp>
      <p:sp>
        <p:nvSpPr>
          <p:cNvPr id="5" name="Slide Number Placeholder 4">
            <a:extLst>
              <a:ext uri="{FF2B5EF4-FFF2-40B4-BE49-F238E27FC236}">
                <a16:creationId xmlns:a16="http://schemas.microsoft.com/office/drawing/2014/main" id="{1CD51536-1A68-4CAB-839C-B132471A3ACF}"/>
              </a:ext>
            </a:extLst>
          </p:cNvPr>
          <p:cNvSpPr>
            <a:spLocks noGrp="1"/>
          </p:cNvSpPr>
          <p:nvPr>
            <p:ph type="sldNum" sz="quarter" idx="12"/>
          </p:nvPr>
        </p:nvSpPr>
        <p:spPr>
          <a:xfrm>
            <a:off x="9133115" y="6423249"/>
            <a:ext cx="2743200" cy="365125"/>
          </a:xfrm>
        </p:spPr>
        <p:txBody>
          <a:bodyPr/>
          <a:lstStyle/>
          <a:p>
            <a:fld id="{A07B9C02-8A55-4E8A-B3BA-C6B311F782CD}" type="slidenum">
              <a:rPr lang="en-US" smtClean="0"/>
              <a:t>17</a:t>
            </a:fld>
            <a:endParaRPr lang="en-US" dirty="0"/>
          </a:p>
        </p:txBody>
      </p:sp>
      <p:sp>
        <p:nvSpPr>
          <p:cNvPr id="6" name="Subtitle 2">
            <a:extLst>
              <a:ext uri="{FF2B5EF4-FFF2-40B4-BE49-F238E27FC236}">
                <a16:creationId xmlns:a16="http://schemas.microsoft.com/office/drawing/2014/main" id="{A65760FF-A1D4-41BB-9886-0C78043517BC}"/>
              </a:ext>
            </a:extLst>
          </p:cNvPr>
          <p:cNvSpPr txBox="1">
            <a:spLocks/>
          </p:cNvSpPr>
          <p:nvPr/>
        </p:nvSpPr>
        <p:spPr>
          <a:xfrm>
            <a:off x="582386" y="174534"/>
            <a:ext cx="1991481" cy="5840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b="1" dirty="0">
                <a:latin typeface="Times New Roman" panose="02020603050405020304" pitchFamily="18" charset="0"/>
                <a:cs typeface="Times New Roman" panose="02020603050405020304" pitchFamily="18" charset="0"/>
              </a:rPr>
              <a:t>Calibration</a:t>
            </a:r>
            <a:endParaRPr lang="en-US" b="1" dirty="0">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5609F5B1-6C27-4D86-A09B-1783F46B487E}"/>
              </a:ext>
            </a:extLst>
          </p:cNvPr>
          <p:cNvPicPr>
            <a:picLocks noChangeAspect="1"/>
          </p:cNvPicPr>
          <p:nvPr/>
        </p:nvPicPr>
        <p:blipFill>
          <a:blip r:embed="rId3"/>
          <a:stretch>
            <a:fillRect/>
          </a:stretch>
        </p:blipFill>
        <p:spPr>
          <a:xfrm>
            <a:off x="786137" y="1933805"/>
            <a:ext cx="10619726" cy="4190638"/>
          </a:xfrm>
          <a:prstGeom prst="rect">
            <a:avLst/>
          </a:prstGeom>
        </p:spPr>
      </p:pic>
      <p:sp>
        <p:nvSpPr>
          <p:cNvPr id="20" name="Subtitle 2">
            <a:extLst>
              <a:ext uri="{FF2B5EF4-FFF2-40B4-BE49-F238E27FC236}">
                <a16:creationId xmlns:a16="http://schemas.microsoft.com/office/drawing/2014/main" id="{230FE43E-E418-4330-A96C-876C3C68E276}"/>
              </a:ext>
            </a:extLst>
          </p:cNvPr>
          <p:cNvSpPr txBox="1">
            <a:spLocks/>
          </p:cNvSpPr>
          <p:nvPr/>
        </p:nvSpPr>
        <p:spPr>
          <a:xfrm>
            <a:off x="7211786" y="1913548"/>
            <a:ext cx="3205843" cy="3590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sz="2000" dirty="0">
                <a:latin typeface="Times New Roman" panose="02020603050405020304" pitchFamily="18" charset="0"/>
                <a:cs typeface="Times New Roman" panose="02020603050405020304" pitchFamily="18" charset="0"/>
              </a:rPr>
              <a:t>(PS1)     NSE 0,86 </a:t>
            </a:r>
            <a:endParaRPr lang="en-US" sz="2000" dirty="0">
              <a:latin typeface="Times New Roman" panose="02020603050405020304" pitchFamily="18" charset="0"/>
              <a:cs typeface="Times New Roman" panose="02020603050405020304" pitchFamily="18" charset="0"/>
            </a:endParaRPr>
          </a:p>
        </p:txBody>
      </p:sp>
      <p:sp>
        <p:nvSpPr>
          <p:cNvPr id="21" name="Subtitle 2">
            <a:extLst>
              <a:ext uri="{FF2B5EF4-FFF2-40B4-BE49-F238E27FC236}">
                <a16:creationId xmlns:a16="http://schemas.microsoft.com/office/drawing/2014/main" id="{AF76E2FB-2638-4513-94F4-56850C4355CF}"/>
              </a:ext>
            </a:extLst>
          </p:cNvPr>
          <p:cNvSpPr txBox="1">
            <a:spLocks/>
          </p:cNvSpPr>
          <p:nvPr/>
        </p:nvSpPr>
        <p:spPr>
          <a:xfrm>
            <a:off x="7406273" y="4018995"/>
            <a:ext cx="3205843" cy="3590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sz="2000" dirty="0">
                <a:latin typeface="Times New Roman" panose="02020603050405020304" pitchFamily="18" charset="0"/>
                <a:cs typeface="Times New Roman" panose="02020603050405020304" pitchFamily="18" charset="0"/>
              </a:rPr>
              <a:t>(PS2)     NSE 0,86 </a:t>
            </a:r>
            <a:endParaRPr lang="en-US" sz="2000" dirty="0">
              <a:latin typeface="Times New Roman" panose="02020603050405020304" pitchFamily="18" charset="0"/>
              <a:cs typeface="Times New Roman" panose="02020603050405020304" pitchFamily="18" charset="0"/>
            </a:endParaRPr>
          </a:p>
        </p:txBody>
      </p:sp>
      <p:sp>
        <p:nvSpPr>
          <p:cNvPr id="22" name="Subtitle 2">
            <a:extLst>
              <a:ext uri="{FF2B5EF4-FFF2-40B4-BE49-F238E27FC236}">
                <a16:creationId xmlns:a16="http://schemas.microsoft.com/office/drawing/2014/main" id="{DC1F3795-ADA0-4A1B-B44B-B186FB0CC966}"/>
              </a:ext>
            </a:extLst>
          </p:cNvPr>
          <p:cNvSpPr txBox="1">
            <a:spLocks/>
          </p:cNvSpPr>
          <p:nvPr/>
        </p:nvSpPr>
        <p:spPr>
          <a:xfrm>
            <a:off x="773488" y="964429"/>
            <a:ext cx="3994087" cy="7750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sz="2000" dirty="0">
                <a:latin typeface="Times New Roman" panose="02020603050405020304" pitchFamily="18" charset="0"/>
                <a:cs typeface="Times New Roman" panose="02020603050405020304" pitchFamily="18" charset="0"/>
              </a:rPr>
              <a:t>Unit hydrograph </a:t>
            </a:r>
            <a:br>
              <a:rPr lang="fi-FI" sz="2000" dirty="0">
                <a:latin typeface="Times New Roman" panose="02020603050405020304" pitchFamily="18" charset="0"/>
                <a:cs typeface="Times New Roman" panose="02020603050405020304" pitchFamily="18" charset="0"/>
              </a:rPr>
            </a:br>
            <a:r>
              <a:rPr lang="fi-FI" sz="2000" dirty="0">
                <a:latin typeface="Times New Roman" panose="02020603050405020304" pitchFamily="18" charset="0"/>
                <a:cs typeface="Times New Roman" panose="02020603050405020304" pitchFamily="18" charset="0"/>
              </a:rPr>
              <a:t>600 iterations </a:t>
            </a:r>
            <a:endParaRPr lang="en-US" sz="2000"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0B713F56-51E4-4F57-8F67-22D4D2144914}"/>
              </a:ext>
            </a:extLst>
          </p:cNvPr>
          <p:cNvSpPr/>
          <p:nvPr/>
        </p:nvSpPr>
        <p:spPr>
          <a:xfrm>
            <a:off x="9730266" y="1276726"/>
            <a:ext cx="533400" cy="3077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458AB4E-4FF6-4414-AFFD-1C571A9C11DB}"/>
              </a:ext>
            </a:extLst>
          </p:cNvPr>
          <p:cNvSpPr/>
          <p:nvPr/>
        </p:nvSpPr>
        <p:spPr>
          <a:xfrm>
            <a:off x="7692234" y="613793"/>
            <a:ext cx="284692" cy="2997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AB3ACD5-733B-4B71-B326-9CF521C877B6}"/>
              </a:ext>
            </a:extLst>
          </p:cNvPr>
          <p:cNvSpPr/>
          <p:nvPr/>
        </p:nvSpPr>
        <p:spPr>
          <a:xfrm>
            <a:off x="7692234" y="747874"/>
            <a:ext cx="284692" cy="157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CC1F4B9-F4ED-4016-9CE0-E571E6C1EDFC}"/>
              </a:ext>
            </a:extLst>
          </p:cNvPr>
          <p:cNvSpPr/>
          <p:nvPr/>
        </p:nvSpPr>
        <p:spPr>
          <a:xfrm>
            <a:off x="6339703" y="511394"/>
            <a:ext cx="429567" cy="4415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585C24E-30B6-4EFF-A83C-A360F48FC011}"/>
              </a:ext>
            </a:extLst>
          </p:cNvPr>
          <p:cNvSpPr/>
          <p:nvPr/>
        </p:nvSpPr>
        <p:spPr>
          <a:xfrm>
            <a:off x="6339703" y="712552"/>
            <a:ext cx="429567" cy="2326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151E5AF-975C-41D6-8583-CA7F02192586}"/>
              </a:ext>
            </a:extLst>
          </p:cNvPr>
          <p:cNvSpPr/>
          <p:nvPr/>
        </p:nvSpPr>
        <p:spPr>
          <a:xfrm>
            <a:off x="5558313" y="91851"/>
            <a:ext cx="429567" cy="4415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B8AF29A-62A2-4E21-A01F-C6E8EC09EF55}"/>
              </a:ext>
            </a:extLst>
          </p:cNvPr>
          <p:cNvSpPr/>
          <p:nvPr/>
        </p:nvSpPr>
        <p:spPr>
          <a:xfrm>
            <a:off x="5558313" y="293009"/>
            <a:ext cx="429567" cy="2326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F09A3943-10D6-457E-BB72-6B73757CEC9B}"/>
              </a:ext>
            </a:extLst>
          </p:cNvPr>
          <p:cNvCxnSpPr>
            <a:cxnSpLocks/>
            <a:stCxn id="31" idx="3"/>
            <a:endCxn id="29" idx="1"/>
          </p:cNvCxnSpPr>
          <p:nvPr/>
        </p:nvCxnSpPr>
        <p:spPr>
          <a:xfrm flipV="1">
            <a:off x="6769270" y="826847"/>
            <a:ext cx="922964" cy="2032"/>
          </a:xfrm>
          <a:prstGeom prst="line">
            <a:avLst/>
          </a:prstGeom>
        </p:spPr>
        <p:style>
          <a:lnRef idx="1">
            <a:schemeClr val="accent1"/>
          </a:lnRef>
          <a:fillRef idx="0">
            <a:schemeClr val="accent1"/>
          </a:fillRef>
          <a:effectRef idx="0">
            <a:schemeClr val="accent1"/>
          </a:effectRef>
          <a:fontRef idx="minor">
            <a:schemeClr val="tx1"/>
          </a:fontRef>
        </p:style>
      </p:cxnSp>
      <p:sp>
        <p:nvSpPr>
          <p:cNvPr id="47" name="Subtitle 2">
            <a:extLst>
              <a:ext uri="{FF2B5EF4-FFF2-40B4-BE49-F238E27FC236}">
                <a16:creationId xmlns:a16="http://schemas.microsoft.com/office/drawing/2014/main" id="{3B2F8F8F-CC6F-4376-A4AC-0FE801369153}"/>
              </a:ext>
            </a:extLst>
          </p:cNvPr>
          <p:cNvSpPr txBox="1">
            <a:spLocks/>
          </p:cNvSpPr>
          <p:nvPr/>
        </p:nvSpPr>
        <p:spPr>
          <a:xfrm>
            <a:off x="7550661" y="321082"/>
            <a:ext cx="638089" cy="3590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sz="2000" dirty="0">
                <a:latin typeface="Times New Roman" panose="02020603050405020304" pitchFamily="18" charset="0"/>
                <a:cs typeface="Times New Roman" panose="02020603050405020304" pitchFamily="18" charset="0"/>
              </a:rPr>
              <a:t>PS2</a:t>
            </a:r>
            <a:endParaRPr lang="en-US" sz="2000" dirty="0">
              <a:latin typeface="Times New Roman" panose="02020603050405020304" pitchFamily="18" charset="0"/>
              <a:cs typeface="Times New Roman" panose="02020603050405020304" pitchFamily="18" charset="0"/>
            </a:endParaRPr>
          </a:p>
        </p:txBody>
      </p:sp>
      <p:sp>
        <p:nvSpPr>
          <p:cNvPr id="48" name="Subtitle 2">
            <a:extLst>
              <a:ext uri="{FF2B5EF4-FFF2-40B4-BE49-F238E27FC236}">
                <a16:creationId xmlns:a16="http://schemas.microsoft.com/office/drawing/2014/main" id="{85A080E7-8855-40F0-B6FD-8059C2E22D2E}"/>
              </a:ext>
            </a:extLst>
          </p:cNvPr>
          <p:cNvSpPr txBox="1">
            <a:spLocks/>
          </p:cNvSpPr>
          <p:nvPr/>
        </p:nvSpPr>
        <p:spPr>
          <a:xfrm>
            <a:off x="9710806" y="666576"/>
            <a:ext cx="638089" cy="3590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sz="2000" dirty="0">
                <a:latin typeface="Times New Roman" panose="02020603050405020304" pitchFamily="18" charset="0"/>
                <a:cs typeface="Times New Roman" panose="02020603050405020304" pitchFamily="18" charset="0"/>
              </a:rPr>
              <a:t>PS1</a:t>
            </a:r>
            <a:endParaRPr lang="en-US" sz="2000" dirty="0">
              <a:latin typeface="Times New Roman" panose="02020603050405020304" pitchFamily="18" charset="0"/>
              <a:cs typeface="Times New Roman" panose="02020603050405020304" pitchFamily="18" charset="0"/>
            </a:endParaRPr>
          </a:p>
        </p:txBody>
      </p:sp>
      <p:sp>
        <p:nvSpPr>
          <p:cNvPr id="50" name="Rectangle 49">
            <a:extLst>
              <a:ext uri="{FF2B5EF4-FFF2-40B4-BE49-F238E27FC236}">
                <a16:creationId xmlns:a16="http://schemas.microsoft.com/office/drawing/2014/main" id="{2312FF86-3E4B-418A-8E62-43D494C6CCE6}"/>
              </a:ext>
            </a:extLst>
          </p:cNvPr>
          <p:cNvSpPr/>
          <p:nvPr/>
        </p:nvSpPr>
        <p:spPr>
          <a:xfrm>
            <a:off x="8003432" y="1059862"/>
            <a:ext cx="284692" cy="3343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9EC1832-1A2E-4FEA-B8F1-3D71413CBC12}"/>
              </a:ext>
            </a:extLst>
          </p:cNvPr>
          <p:cNvSpPr/>
          <p:nvPr/>
        </p:nvSpPr>
        <p:spPr>
          <a:xfrm>
            <a:off x="8003432" y="1210333"/>
            <a:ext cx="284692" cy="176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7592B98-8051-4A66-A256-BC1CA80C9D4A}"/>
              </a:ext>
            </a:extLst>
          </p:cNvPr>
          <p:cNvSpPr/>
          <p:nvPr/>
        </p:nvSpPr>
        <p:spPr>
          <a:xfrm>
            <a:off x="8003432" y="1522919"/>
            <a:ext cx="284692" cy="3278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B17C30D2-4004-4790-A280-CAC667FE2600}"/>
              </a:ext>
            </a:extLst>
          </p:cNvPr>
          <p:cNvSpPr/>
          <p:nvPr/>
        </p:nvSpPr>
        <p:spPr>
          <a:xfrm>
            <a:off x="8003432" y="1670279"/>
            <a:ext cx="284692" cy="172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8394C52D-52FA-4DD5-AC12-7F66BD3ED5EC}"/>
              </a:ext>
            </a:extLst>
          </p:cNvPr>
          <p:cNvCxnSpPr>
            <a:cxnSpLocks/>
            <a:stCxn id="29" idx="3"/>
            <a:endCxn id="2" idx="1"/>
          </p:cNvCxnSpPr>
          <p:nvPr/>
        </p:nvCxnSpPr>
        <p:spPr>
          <a:xfrm>
            <a:off x="7976926" y="826847"/>
            <a:ext cx="1753340" cy="603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DC2CAA3-CA89-4F8C-89BB-C95197D44C8A}"/>
              </a:ext>
            </a:extLst>
          </p:cNvPr>
          <p:cNvCxnSpPr>
            <a:cxnSpLocks/>
            <a:stCxn id="51" idx="3"/>
            <a:endCxn id="2" idx="1"/>
          </p:cNvCxnSpPr>
          <p:nvPr/>
        </p:nvCxnSpPr>
        <p:spPr>
          <a:xfrm>
            <a:off x="8288124" y="1298433"/>
            <a:ext cx="1442142" cy="132176"/>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D947EB0-079E-4E92-9ED0-5731AB5D5B3E}"/>
              </a:ext>
            </a:extLst>
          </p:cNvPr>
          <p:cNvCxnSpPr>
            <a:cxnSpLocks/>
            <a:stCxn id="61" idx="3"/>
            <a:endCxn id="2" idx="1"/>
          </p:cNvCxnSpPr>
          <p:nvPr/>
        </p:nvCxnSpPr>
        <p:spPr>
          <a:xfrm flipV="1">
            <a:off x="8288124" y="1430609"/>
            <a:ext cx="1442142" cy="326037"/>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F15C8AA2-D9B4-4DA1-9ACF-88EE47D2ED4C}"/>
              </a:ext>
            </a:extLst>
          </p:cNvPr>
          <p:cNvCxnSpPr>
            <a:stCxn id="33" idx="3"/>
            <a:endCxn id="29" idx="1"/>
          </p:cNvCxnSpPr>
          <p:nvPr/>
        </p:nvCxnSpPr>
        <p:spPr>
          <a:xfrm>
            <a:off x="5987880" y="409336"/>
            <a:ext cx="1704354" cy="417511"/>
          </a:xfrm>
          <a:prstGeom prst="bentConnector3">
            <a:avLst>
              <a:gd name="adj1" fmla="val 82787"/>
            </a:avLst>
          </a:prstGeom>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74C61B41-7397-434C-8CBF-CDFC6F5AC700}"/>
              </a:ext>
            </a:extLst>
          </p:cNvPr>
          <p:cNvSpPr/>
          <p:nvPr/>
        </p:nvSpPr>
        <p:spPr>
          <a:xfrm>
            <a:off x="9664952" y="608333"/>
            <a:ext cx="664028" cy="1234679"/>
          </a:xfrm>
          <a:prstGeom prst="rect">
            <a:avLst/>
          </a:prstGeom>
          <a:noFill/>
          <a:ln w="19050">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9B55CA80-633A-41A9-A7BC-EB7730AEB21B}"/>
              </a:ext>
            </a:extLst>
          </p:cNvPr>
          <p:cNvSpPr/>
          <p:nvPr/>
        </p:nvSpPr>
        <p:spPr>
          <a:xfrm>
            <a:off x="7237764" y="1933805"/>
            <a:ext cx="664028" cy="359004"/>
          </a:xfrm>
          <a:prstGeom prst="rect">
            <a:avLst/>
          </a:prstGeom>
          <a:noFill/>
          <a:ln w="19050">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1DAC77A8-64E1-491D-970A-C2BA746F87F9}"/>
              </a:ext>
            </a:extLst>
          </p:cNvPr>
          <p:cNvSpPr/>
          <p:nvPr/>
        </p:nvSpPr>
        <p:spPr>
          <a:xfrm>
            <a:off x="7502566" y="4025686"/>
            <a:ext cx="664028" cy="359004"/>
          </a:xfrm>
          <a:prstGeom prst="rect">
            <a:avLst/>
          </a:prstGeom>
          <a:noFill/>
          <a:ln w="19050">
            <a:solidFill>
              <a:srgbClr val="0070C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C51D636E-88C8-4823-BF21-0A0805352A0B}"/>
              </a:ext>
            </a:extLst>
          </p:cNvPr>
          <p:cNvSpPr/>
          <p:nvPr/>
        </p:nvSpPr>
        <p:spPr>
          <a:xfrm>
            <a:off x="7516529" y="259087"/>
            <a:ext cx="664028" cy="764423"/>
          </a:xfrm>
          <a:prstGeom prst="rect">
            <a:avLst/>
          </a:prstGeom>
          <a:noFill/>
          <a:ln w="19050">
            <a:solidFill>
              <a:srgbClr val="0070C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292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2"/>
                                        </p:tgtEl>
                                        <p:attrNameLst>
                                          <p:attrName>style.visibility</p:attrName>
                                        </p:attrNameLst>
                                      </p:cBhvr>
                                      <p:to>
                                        <p:strVal val="visible"/>
                                      </p:to>
                                    </p:set>
                                    <p:animEffect transition="in" filter="fade">
                                      <p:cBhvr>
                                        <p:cTn id="10" dur="500"/>
                                        <p:tgtEl>
                                          <p:spTgt spid="9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fade">
                                      <p:cBhvr>
                                        <p:cTn id="15" dur="500"/>
                                        <p:tgtEl>
                                          <p:spTgt spid="9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3"/>
                                        </p:tgtEl>
                                        <p:attrNameLst>
                                          <p:attrName>style.visibility</p:attrName>
                                        </p:attrNameLst>
                                      </p:cBhvr>
                                      <p:to>
                                        <p:strVal val="visible"/>
                                      </p:to>
                                    </p:set>
                                    <p:animEffect transition="in" filter="fade">
                                      <p:cBhvr>
                                        <p:cTn id="18"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2" grpId="0" animBg="1"/>
      <p:bldP spid="93" grpId="0" animBg="1"/>
      <p:bldP spid="9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D76FA74-939A-4E9A-9A8E-25C4540E897D}"/>
              </a:ext>
            </a:extLst>
          </p:cNvPr>
          <p:cNvSpPr>
            <a:spLocks noGrp="1"/>
          </p:cNvSpPr>
          <p:nvPr>
            <p:ph type="ftr" sz="quarter" idx="11"/>
          </p:nvPr>
        </p:nvSpPr>
        <p:spPr>
          <a:xfrm>
            <a:off x="619126" y="6407145"/>
            <a:ext cx="10953748" cy="359004"/>
          </a:xfrm>
        </p:spPr>
        <p:txBody>
          <a:bodyPr/>
          <a:lstStyle/>
          <a:p>
            <a:r>
              <a:rPr lang="fi-FI" dirty="0">
                <a:solidFill>
                  <a:schemeClr val="bg2">
                    <a:lumMod val="90000"/>
                  </a:schemeClr>
                </a:solidFill>
                <a:latin typeface="Verdana" panose="020B0604030504040204" pitchFamily="34" charset="0"/>
                <a:ea typeface="Verdana" panose="020B0604030504040204" pitchFamily="34" charset="0"/>
              </a:rPr>
              <a:t>Introduction</a:t>
            </a:r>
            <a:r>
              <a:rPr lang="fi-FI" dirty="0">
                <a:solidFill>
                  <a:schemeClr val="tx1"/>
                </a:solidFill>
                <a:latin typeface="Verdana" panose="020B0604030504040204" pitchFamily="34" charset="0"/>
                <a:ea typeface="Verdana" panose="020B0604030504040204" pitchFamily="34" charset="0"/>
              </a:rPr>
              <a:t>	</a:t>
            </a:r>
            <a:r>
              <a:rPr lang="fi-FI" dirty="0">
                <a:solidFill>
                  <a:schemeClr val="bg2">
                    <a:lumMod val="90000"/>
                  </a:schemeClr>
                </a:solidFill>
                <a:latin typeface="Verdana" panose="020B0604030504040204" pitchFamily="34" charset="0"/>
                <a:ea typeface="Verdana" panose="020B0604030504040204" pitchFamily="34" charset="0"/>
              </a:rPr>
              <a:t>Methodology	Sewer model	Case study		</a:t>
            </a:r>
            <a:r>
              <a:rPr lang="fi-FI" u="sng" dirty="0">
                <a:solidFill>
                  <a:schemeClr val="tx1"/>
                </a:solidFill>
                <a:latin typeface="Verdana" panose="020B0604030504040204" pitchFamily="34" charset="0"/>
                <a:ea typeface="Verdana" panose="020B0604030504040204" pitchFamily="34" charset="0"/>
              </a:rPr>
              <a:t>Results and conclusions</a:t>
            </a:r>
            <a:r>
              <a:rPr lang="fi-FI" u="sng" dirty="0">
                <a:solidFill>
                  <a:schemeClr val="tx1"/>
                </a:solidFill>
              </a:rPr>
              <a:t>	</a:t>
            </a:r>
            <a:r>
              <a:rPr lang="fi-FI" dirty="0"/>
              <a:t>	</a:t>
            </a:r>
            <a:endParaRPr lang="en-US" dirty="0"/>
          </a:p>
        </p:txBody>
      </p:sp>
      <p:sp>
        <p:nvSpPr>
          <p:cNvPr id="5" name="Slide Number Placeholder 4">
            <a:extLst>
              <a:ext uri="{FF2B5EF4-FFF2-40B4-BE49-F238E27FC236}">
                <a16:creationId xmlns:a16="http://schemas.microsoft.com/office/drawing/2014/main" id="{1CD51536-1A68-4CAB-839C-B132471A3ACF}"/>
              </a:ext>
            </a:extLst>
          </p:cNvPr>
          <p:cNvSpPr>
            <a:spLocks noGrp="1"/>
          </p:cNvSpPr>
          <p:nvPr>
            <p:ph type="sldNum" sz="quarter" idx="12"/>
          </p:nvPr>
        </p:nvSpPr>
        <p:spPr>
          <a:xfrm>
            <a:off x="9133115" y="6423249"/>
            <a:ext cx="2743200" cy="365125"/>
          </a:xfrm>
        </p:spPr>
        <p:txBody>
          <a:bodyPr/>
          <a:lstStyle/>
          <a:p>
            <a:fld id="{A07B9C02-8A55-4E8A-B3BA-C6B311F782CD}" type="slidenum">
              <a:rPr lang="en-US" smtClean="0"/>
              <a:t>18</a:t>
            </a:fld>
            <a:endParaRPr lang="en-US" dirty="0"/>
          </a:p>
        </p:txBody>
      </p:sp>
      <p:pic>
        <p:nvPicPr>
          <p:cNvPr id="2" name="Picture 1">
            <a:extLst>
              <a:ext uri="{FF2B5EF4-FFF2-40B4-BE49-F238E27FC236}">
                <a16:creationId xmlns:a16="http://schemas.microsoft.com/office/drawing/2014/main" id="{7122D042-D4CF-47AE-BCD9-E7685E62E385}"/>
              </a:ext>
            </a:extLst>
          </p:cNvPr>
          <p:cNvPicPr>
            <a:picLocks noChangeAspect="1"/>
          </p:cNvPicPr>
          <p:nvPr/>
        </p:nvPicPr>
        <p:blipFill rotWithShape="1">
          <a:blip r:embed="rId3"/>
          <a:srcRect b="49798"/>
          <a:stretch/>
        </p:blipFill>
        <p:spPr>
          <a:xfrm>
            <a:off x="106664" y="987205"/>
            <a:ext cx="6018138" cy="2483986"/>
          </a:xfrm>
          <a:prstGeom prst="rect">
            <a:avLst/>
          </a:prstGeom>
        </p:spPr>
      </p:pic>
      <p:pic>
        <p:nvPicPr>
          <p:cNvPr id="3" name="Picture 2">
            <a:extLst>
              <a:ext uri="{FF2B5EF4-FFF2-40B4-BE49-F238E27FC236}">
                <a16:creationId xmlns:a16="http://schemas.microsoft.com/office/drawing/2014/main" id="{A9C909C2-F340-4E41-B6CE-F8E7B03F8FAC}"/>
              </a:ext>
            </a:extLst>
          </p:cNvPr>
          <p:cNvPicPr>
            <a:picLocks noChangeAspect="1"/>
          </p:cNvPicPr>
          <p:nvPr/>
        </p:nvPicPr>
        <p:blipFill rotWithShape="1">
          <a:blip r:embed="rId4"/>
          <a:srcRect b="50325"/>
          <a:stretch/>
        </p:blipFill>
        <p:spPr>
          <a:xfrm>
            <a:off x="6096000" y="964980"/>
            <a:ext cx="6018138" cy="2457899"/>
          </a:xfrm>
          <a:prstGeom prst="rect">
            <a:avLst/>
          </a:prstGeom>
        </p:spPr>
      </p:pic>
      <p:sp>
        <p:nvSpPr>
          <p:cNvPr id="7" name="Subtitle 2">
            <a:extLst>
              <a:ext uri="{FF2B5EF4-FFF2-40B4-BE49-F238E27FC236}">
                <a16:creationId xmlns:a16="http://schemas.microsoft.com/office/drawing/2014/main" id="{38C97D15-453A-45D2-834D-8B2BD71816F7}"/>
              </a:ext>
            </a:extLst>
          </p:cNvPr>
          <p:cNvSpPr txBox="1">
            <a:spLocks/>
          </p:cNvSpPr>
          <p:nvPr/>
        </p:nvSpPr>
        <p:spPr>
          <a:xfrm>
            <a:off x="2110696" y="612097"/>
            <a:ext cx="1796745" cy="3590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sz="2000" b="1" dirty="0">
                <a:latin typeface="Times New Roman" panose="02020603050405020304" pitchFamily="18" charset="0"/>
                <a:cs typeface="Times New Roman" panose="02020603050405020304" pitchFamily="18" charset="0"/>
              </a:rPr>
              <a:t>Physics-based</a:t>
            </a:r>
            <a:endParaRPr lang="en-US" sz="2000" b="1" dirty="0">
              <a:latin typeface="Times New Roman" panose="02020603050405020304" pitchFamily="18" charset="0"/>
              <a:cs typeface="Times New Roman" panose="02020603050405020304" pitchFamily="18" charset="0"/>
            </a:endParaRPr>
          </a:p>
        </p:txBody>
      </p:sp>
      <p:sp>
        <p:nvSpPr>
          <p:cNvPr id="8" name="Subtitle 2">
            <a:extLst>
              <a:ext uri="{FF2B5EF4-FFF2-40B4-BE49-F238E27FC236}">
                <a16:creationId xmlns:a16="http://schemas.microsoft.com/office/drawing/2014/main" id="{EF738251-DBCC-4C0C-8894-C6CC0EE2394C}"/>
              </a:ext>
            </a:extLst>
          </p:cNvPr>
          <p:cNvSpPr txBox="1">
            <a:spLocks/>
          </p:cNvSpPr>
          <p:nvPr/>
        </p:nvSpPr>
        <p:spPr>
          <a:xfrm>
            <a:off x="8234742" y="589872"/>
            <a:ext cx="2150229" cy="3590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sz="2000" b="1" dirty="0">
                <a:latin typeface="Times New Roman" panose="02020603050405020304" pitchFamily="18" charset="0"/>
                <a:cs typeface="Times New Roman" panose="02020603050405020304" pitchFamily="18" charset="0"/>
              </a:rPr>
              <a:t>Unit hydrograph</a:t>
            </a:r>
            <a:endParaRPr lang="en-US" sz="2000" b="1" dirty="0">
              <a:latin typeface="Times New Roman" panose="02020603050405020304" pitchFamily="18" charset="0"/>
              <a:cs typeface="Times New Roman" panose="02020603050405020304" pitchFamily="18" charset="0"/>
            </a:endParaRPr>
          </a:p>
        </p:txBody>
      </p:sp>
      <p:sp>
        <p:nvSpPr>
          <p:cNvPr id="9" name="Subtitle 2">
            <a:extLst>
              <a:ext uri="{FF2B5EF4-FFF2-40B4-BE49-F238E27FC236}">
                <a16:creationId xmlns:a16="http://schemas.microsoft.com/office/drawing/2014/main" id="{0B2424B5-0E4B-4478-BDD6-4C8700C16F3A}"/>
              </a:ext>
            </a:extLst>
          </p:cNvPr>
          <p:cNvSpPr txBox="1">
            <a:spLocks/>
          </p:cNvSpPr>
          <p:nvPr/>
        </p:nvSpPr>
        <p:spPr>
          <a:xfrm>
            <a:off x="179803" y="33768"/>
            <a:ext cx="8749708" cy="5969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Times New Roman" panose="02020603050405020304" pitchFamily="18" charset="0"/>
                <a:cs typeface="Times New Roman" panose="02020603050405020304" pitchFamily="18" charset="0"/>
              </a:rPr>
              <a:t>Dormant season – calibration and validation</a:t>
            </a:r>
          </a:p>
        </p:txBody>
      </p:sp>
      <p:pic>
        <p:nvPicPr>
          <p:cNvPr id="10" name="Picture 9">
            <a:extLst>
              <a:ext uri="{FF2B5EF4-FFF2-40B4-BE49-F238E27FC236}">
                <a16:creationId xmlns:a16="http://schemas.microsoft.com/office/drawing/2014/main" id="{E5626CD0-DB3F-4CC7-A093-B81964664C72}"/>
              </a:ext>
            </a:extLst>
          </p:cNvPr>
          <p:cNvPicPr>
            <a:picLocks noChangeAspect="1"/>
          </p:cNvPicPr>
          <p:nvPr/>
        </p:nvPicPr>
        <p:blipFill rotWithShape="1">
          <a:blip r:embed="rId4"/>
          <a:srcRect t="49798"/>
          <a:stretch/>
        </p:blipFill>
        <p:spPr>
          <a:xfrm>
            <a:off x="6096000" y="3445104"/>
            <a:ext cx="6018138" cy="2483986"/>
          </a:xfrm>
          <a:prstGeom prst="rect">
            <a:avLst/>
          </a:prstGeom>
        </p:spPr>
      </p:pic>
      <p:pic>
        <p:nvPicPr>
          <p:cNvPr id="11" name="Picture 10">
            <a:extLst>
              <a:ext uri="{FF2B5EF4-FFF2-40B4-BE49-F238E27FC236}">
                <a16:creationId xmlns:a16="http://schemas.microsoft.com/office/drawing/2014/main" id="{597E7A96-0348-4100-B429-F22B3F7A1E78}"/>
              </a:ext>
            </a:extLst>
          </p:cNvPr>
          <p:cNvPicPr>
            <a:picLocks noChangeAspect="1"/>
          </p:cNvPicPr>
          <p:nvPr/>
        </p:nvPicPr>
        <p:blipFill rotWithShape="1">
          <a:blip r:embed="rId3"/>
          <a:srcRect t="49798"/>
          <a:stretch/>
        </p:blipFill>
        <p:spPr>
          <a:xfrm>
            <a:off x="38931" y="3471191"/>
            <a:ext cx="6018138" cy="2483986"/>
          </a:xfrm>
          <a:prstGeom prst="rect">
            <a:avLst/>
          </a:prstGeom>
        </p:spPr>
      </p:pic>
      <p:sp>
        <p:nvSpPr>
          <p:cNvPr id="12" name="Arrow: Down 11">
            <a:extLst>
              <a:ext uri="{FF2B5EF4-FFF2-40B4-BE49-F238E27FC236}">
                <a16:creationId xmlns:a16="http://schemas.microsoft.com/office/drawing/2014/main" id="{5D652C7E-121F-4C08-ABC2-FFD8A0278A31}"/>
              </a:ext>
            </a:extLst>
          </p:cNvPr>
          <p:cNvSpPr/>
          <p:nvPr/>
        </p:nvSpPr>
        <p:spPr>
          <a:xfrm>
            <a:off x="4097866" y="1348665"/>
            <a:ext cx="191912" cy="5870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4F18CEBA-4FE8-48AC-BD37-6695642FFBB7}"/>
              </a:ext>
            </a:extLst>
          </p:cNvPr>
          <p:cNvSpPr/>
          <p:nvPr/>
        </p:nvSpPr>
        <p:spPr>
          <a:xfrm rot="2467982">
            <a:off x="7873438" y="1683615"/>
            <a:ext cx="191912" cy="5870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85A70C7E-FCBB-4CF2-9192-9BEFE3AAA0F4}"/>
              </a:ext>
            </a:extLst>
          </p:cNvPr>
          <p:cNvSpPr/>
          <p:nvPr/>
        </p:nvSpPr>
        <p:spPr>
          <a:xfrm>
            <a:off x="10193059" y="1348665"/>
            <a:ext cx="191912" cy="5870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FFC2DE5-F5CE-4EB1-B9BF-E59AFF042665}"/>
              </a:ext>
            </a:extLst>
          </p:cNvPr>
          <p:cNvSpPr/>
          <p:nvPr/>
        </p:nvSpPr>
        <p:spPr>
          <a:xfrm>
            <a:off x="0" y="946379"/>
            <a:ext cx="12114138" cy="24211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19D9DD5E-76E7-47EC-BEC8-2D18E5315FDC}"/>
              </a:ext>
            </a:extLst>
          </p:cNvPr>
          <p:cNvPicPr>
            <a:picLocks noChangeAspect="1"/>
          </p:cNvPicPr>
          <p:nvPr/>
        </p:nvPicPr>
        <p:blipFill>
          <a:blip r:embed="rId5"/>
          <a:stretch>
            <a:fillRect/>
          </a:stretch>
        </p:blipFill>
        <p:spPr>
          <a:xfrm>
            <a:off x="2283609" y="1086203"/>
            <a:ext cx="7326087" cy="2251715"/>
          </a:xfrm>
          <a:prstGeom prst="rect">
            <a:avLst/>
          </a:prstGeom>
        </p:spPr>
      </p:pic>
      <p:sp>
        <p:nvSpPr>
          <p:cNvPr id="19" name="Arrow: Down 18">
            <a:extLst>
              <a:ext uri="{FF2B5EF4-FFF2-40B4-BE49-F238E27FC236}">
                <a16:creationId xmlns:a16="http://schemas.microsoft.com/office/drawing/2014/main" id="{BE24CC82-67CE-46F0-BE2F-F349B935C418}"/>
              </a:ext>
            </a:extLst>
          </p:cNvPr>
          <p:cNvSpPr/>
          <p:nvPr/>
        </p:nvSpPr>
        <p:spPr>
          <a:xfrm>
            <a:off x="2110696" y="3555574"/>
            <a:ext cx="192237" cy="5639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Down 19">
            <a:extLst>
              <a:ext uri="{FF2B5EF4-FFF2-40B4-BE49-F238E27FC236}">
                <a16:creationId xmlns:a16="http://schemas.microsoft.com/office/drawing/2014/main" id="{87681FB0-B4C2-4D57-B7A9-371D18542FD1}"/>
              </a:ext>
            </a:extLst>
          </p:cNvPr>
          <p:cNvSpPr/>
          <p:nvPr/>
        </p:nvSpPr>
        <p:spPr>
          <a:xfrm rot="1808931">
            <a:off x="4048202" y="3733395"/>
            <a:ext cx="192237" cy="5639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4D734E17-70FE-441F-8D22-2CA9E97E2A0F}"/>
              </a:ext>
            </a:extLst>
          </p:cNvPr>
          <p:cNvSpPr/>
          <p:nvPr/>
        </p:nvSpPr>
        <p:spPr>
          <a:xfrm rot="21447350">
            <a:off x="7349330" y="4073006"/>
            <a:ext cx="192237" cy="5639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D99B39E1-4D5C-465C-B42D-0F355063862A}"/>
              </a:ext>
            </a:extLst>
          </p:cNvPr>
          <p:cNvSpPr/>
          <p:nvPr/>
        </p:nvSpPr>
        <p:spPr>
          <a:xfrm rot="21447350">
            <a:off x="8087610" y="3684978"/>
            <a:ext cx="192237" cy="5639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Down 22">
            <a:extLst>
              <a:ext uri="{FF2B5EF4-FFF2-40B4-BE49-F238E27FC236}">
                <a16:creationId xmlns:a16="http://schemas.microsoft.com/office/drawing/2014/main" id="{ACD9A28A-4E60-47D7-99F9-2F28E4936F78}"/>
              </a:ext>
            </a:extLst>
          </p:cNvPr>
          <p:cNvSpPr/>
          <p:nvPr/>
        </p:nvSpPr>
        <p:spPr>
          <a:xfrm rot="2010463">
            <a:off x="9749382" y="3762837"/>
            <a:ext cx="192237" cy="5639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0299348-BAEE-47BF-86FF-4223740DD7D9}"/>
              </a:ext>
            </a:extLst>
          </p:cNvPr>
          <p:cNvSpPr/>
          <p:nvPr/>
        </p:nvSpPr>
        <p:spPr>
          <a:xfrm>
            <a:off x="7969395" y="2617822"/>
            <a:ext cx="847228" cy="2844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EB6E15D-C4C8-42E5-A9F9-3E5B101B96E4}"/>
              </a:ext>
            </a:extLst>
          </p:cNvPr>
          <p:cNvSpPr/>
          <p:nvPr/>
        </p:nvSpPr>
        <p:spPr>
          <a:xfrm>
            <a:off x="8041322" y="2080542"/>
            <a:ext cx="741435" cy="30199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200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D76FA74-939A-4E9A-9A8E-25C4540E897D}"/>
              </a:ext>
            </a:extLst>
          </p:cNvPr>
          <p:cNvSpPr>
            <a:spLocks noGrp="1"/>
          </p:cNvSpPr>
          <p:nvPr>
            <p:ph type="ftr" sz="quarter" idx="11"/>
          </p:nvPr>
        </p:nvSpPr>
        <p:spPr>
          <a:xfrm>
            <a:off x="619126" y="6407145"/>
            <a:ext cx="10953748" cy="359004"/>
          </a:xfrm>
        </p:spPr>
        <p:txBody>
          <a:bodyPr/>
          <a:lstStyle/>
          <a:p>
            <a:r>
              <a:rPr lang="fi-FI" dirty="0">
                <a:solidFill>
                  <a:schemeClr val="bg2">
                    <a:lumMod val="90000"/>
                  </a:schemeClr>
                </a:solidFill>
                <a:latin typeface="Verdana" panose="020B0604030504040204" pitchFamily="34" charset="0"/>
                <a:ea typeface="Verdana" panose="020B0604030504040204" pitchFamily="34" charset="0"/>
              </a:rPr>
              <a:t>Introduction</a:t>
            </a:r>
            <a:r>
              <a:rPr lang="fi-FI" dirty="0">
                <a:solidFill>
                  <a:schemeClr val="tx1"/>
                </a:solidFill>
                <a:latin typeface="Verdana" panose="020B0604030504040204" pitchFamily="34" charset="0"/>
                <a:ea typeface="Verdana" panose="020B0604030504040204" pitchFamily="34" charset="0"/>
              </a:rPr>
              <a:t>	</a:t>
            </a:r>
            <a:r>
              <a:rPr lang="fi-FI" dirty="0">
                <a:solidFill>
                  <a:schemeClr val="bg2">
                    <a:lumMod val="90000"/>
                  </a:schemeClr>
                </a:solidFill>
                <a:latin typeface="Verdana" panose="020B0604030504040204" pitchFamily="34" charset="0"/>
                <a:ea typeface="Verdana" panose="020B0604030504040204" pitchFamily="34" charset="0"/>
              </a:rPr>
              <a:t>Methodology	Sewer model	Case study		</a:t>
            </a:r>
            <a:r>
              <a:rPr lang="fi-FI" u="sng" dirty="0">
                <a:solidFill>
                  <a:schemeClr val="tx1"/>
                </a:solidFill>
                <a:latin typeface="Verdana" panose="020B0604030504040204" pitchFamily="34" charset="0"/>
                <a:ea typeface="Verdana" panose="020B0604030504040204" pitchFamily="34" charset="0"/>
              </a:rPr>
              <a:t>Results and conclusions</a:t>
            </a:r>
            <a:r>
              <a:rPr lang="fi-FI" u="sng" dirty="0">
                <a:solidFill>
                  <a:schemeClr val="tx1"/>
                </a:solidFill>
              </a:rPr>
              <a:t>	</a:t>
            </a:r>
            <a:r>
              <a:rPr lang="fi-FI" dirty="0"/>
              <a:t>	</a:t>
            </a:r>
            <a:endParaRPr lang="en-US" dirty="0"/>
          </a:p>
        </p:txBody>
      </p:sp>
      <p:sp>
        <p:nvSpPr>
          <p:cNvPr id="5" name="Slide Number Placeholder 4">
            <a:extLst>
              <a:ext uri="{FF2B5EF4-FFF2-40B4-BE49-F238E27FC236}">
                <a16:creationId xmlns:a16="http://schemas.microsoft.com/office/drawing/2014/main" id="{1CD51536-1A68-4CAB-839C-B132471A3ACF}"/>
              </a:ext>
            </a:extLst>
          </p:cNvPr>
          <p:cNvSpPr>
            <a:spLocks noGrp="1"/>
          </p:cNvSpPr>
          <p:nvPr>
            <p:ph type="sldNum" sz="quarter" idx="12"/>
          </p:nvPr>
        </p:nvSpPr>
        <p:spPr>
          <a:xfrm>
            <a:off x="9133115" y="6423249"/>
            <a:ext cx="2743200" cy="365125"/>
          </a:xfrm>
        </p:spPr>
        <p:txBody>
          <a:bodyPr/>
          <a:lstStyle/>
          <a:p>
            <a:fld id="{A07B9C02-8A55-4E8A-B3BA-C6B311F782CD}" type="slidenum">
              <a:rPr lang="en-US" smtClean="0"/>
              <a:t>19</a:t>
            </a:fld>
            <a:endParaRPr lang="en-US" dirty="0"/>
          </a:p>
        </p:txBody>
      </p:sp>
      <p:pic>
        <p:nvPicPr>
          <p:cNvPr id="2" name="Picture 1">
            <a:extLst>
              <a:ext uri="{FF2B5EF4-FFF2-40B4-BE49-F238E27FC236}">
                <a16:creationId xmlns:a16="http://schemas.microsoft.com/office/drawing/2014/main" id="{C944E12D-9435-4F0C-A512-F538CA3FB86D}"/>
              </a:ext>
            </a:extLst>
          </p:cNvPr>
          <p:cNvPicPr>
            <a:picLocks noChangeAspect="1"/>
          </p:cNvPicPr>
          <p:nvPr/>
        </p:nvPicPr>
        <p:blipFill>
          <a:blip r:embed="rId2"/>
          <a:stretch>
            <a:fillRect/>
          </a:stretch>
        </p:blipFill>
        <p:spPr>
          <a:xfrm>
            <a:off x="619126" y="849008"/>
            <a:ext cx="7363851" cy="5453495"/>
          </a:xfrm>
          <a:prstGeom prst="rect">
            <a:avLst/>
          </a:prstGeom>
        </p:spPr>
      </p:pic>
      <p:sp>
        <p:nvSpPr>
          <p:cNvPr id="7" name="Arrow: Down 6">
            <a:extLst>
              <a:ext uri="{FF2B5EF4-FFF2-40B4-BE49-F238E27FC236}">
                <a16:creationId xmlns:a16="http://schemas.microsoft.com/office/drawing/2014/main" id="{73C016F0-C5ED-4962-A715-AB460828C7C3}"/>
              </a:ext>
            </a:extLst>
          </p:cNvPr>
          <p:cNvSpPr/>
          <p:nvPr/>
        </p:nvSpPr>
        <p:spPr>
          <a:xfrm rot="2015436">
            <a:off x="2348088" y="1218170"/>
            <a:ext cx="270934" cy="6096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83501C50-3675-42D8-B64B-C7C9F6B95F4D}"/>
              </a:ext>
            </a:extLst>
          </p:cNvPr>
          <p:cNvSpPr/>
          <p:nvPr/>
        </p:nvSpPr>
        <p:spPr>
          <a:xfrm rot="2015436">
            <a:off x="1168399" y="1164768"/>
            <a:ext cx="270934" cy="6096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EF07B61-5F71-4E73-9785-F0DE14320F29}"/>
              </a:ext>
            </a:extLst>
          </p:cNvPr>
          <p:cNvSpPr/>
          <p:nvPr/>
        </p:nvSpPr>
        <p:spPr>
          <a:xfrm>
            <a:off x="2111020" y="1194120"/>
            <a:ext cx="260389" cy="3673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2538FAA-EB89-4B31-AF86-A388067D0063}"/>
              </a:ext>
            </a:extLst>
          </p:cNvPr>
          <p:cNvSpPr/>
          <p:nvPr/>
        </p:nvSpPr>
        <p:spPr>
          <a:xfrm>
            <a:off x="846665" y="1258535"/>
            <a:ext cx="270934" cy="8002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3CA6546C-E38A-4616-82EA-57CCEE829701}"/>
              </a:ext>
            </a:extLst>
          </p:cNvPr>
          <p:cNvSpPr/>
          <p:nvPr/>
        </p:nvSpPr>
        <p:spPr>
          <a:xfrm rot="2015436">
            <a:off x="2348088" y="4091192"/>
            <a:ext cx="270934" cy="6096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92D16CE2-921F-4304-B0B3-7AC78E618BC1}"/>
              </a:ext>
            </a:extLst>
          </p:cNvPr>
          <p:cNvSpPr/>
          <p:nvPr/>
        </p:nvSpPr>
        <p:spPr>
          <a:xfrm rot="2015436">
            <a:off x="1168399" y="4037790"/>
            <a:ext cx="270934" cy="6096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8F9567E-6BB5-4BDF-8585-CB60207B3585}"/>
              </a:ext>
            </a:extLst>
          </p:cNvPr>
          <p:cNvSpPr/>
          <p:nvPr/>
        </p:nvSpPr>
        <p:spPr>
          <a:xfrm>
            <a:off x="2111021" y="3840873"/>
            <a:ext cx="260389" cy="3673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5C5C483-087D-4F63-A008-248AE045D85C}"/>
              </a:ext>
            </a:extLst>
          </p:cNvPr>
          <p:cNvSpPr/>
          <p:nvPr/>
        </p:nvSpPr>
        <p:spPr>
          <a:xfrm>
            <a:off x="846666" y="3905288"/>
            <a:ext cx="270934" cy="8002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234EB4AD-40D9-4F98-8ABD-5EF1C0DBF07A}"/>
              </a:ext>
            </a:extLst>
          </p:cNvPr>
          <p:cNvSpPr/>
          <p:nvPr/>
        </p:nvSpPr>
        <p:spPr>
          <a:xfrm rot="2015436">
            <a:off x="7241824" y="1175566"/>
            <a:ext cx="270934" cy="609600"/>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23A1CAD1-7EB7-405F-93B0-C2593D9DF2D5}"/>
              </a:ext>
            </a:extLst>
          </p:cNvPr>
          <p:cNvSpPr/>
          <p:nvPr/>
        </p:nvSpPr>
        <p:spPr>
          <a:xfrm rot="2015436">
            <a:off x="7066846" y="4415136"/>
            <a:ext cx="270934" cy="609600"/>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238300B-4DBC-459D-AAEA-3CF66677E523}"/>
              </a:ext>
            </a:extLst>
          </p:cNvPr>
          <p:cNvSpPr/>
          <p:nvPr/>
        </p:nvSpPr>
        <p:spPr>
          <a:xfrm>
            <a:off x="6486397" y="1227220"/>
            <a:ext cx="431583" cy="459113"/>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716D689-9115-4752-9445-0B4AA87279BB}"/>
              </a:ext>
            </a:extLst>
          </p:cNvPr>
          <p:cNvSpPr/>
          <p:nvPr/>
        </p:nvSpPr>
        <p:spPr>
          <a:xfrm>
            <a:off x="6498334" y="3909748"/>
            <a:ext cx="431583" cy="459113"/>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BD1CB2B-AB05-4D02-AE1B-518626B25271}"/>
              </a:ext>
            </a:extLst>
          </p:cNvPr>
          <p:cNvSpPr/>
          <p:nvPr/>
        </p:nvSpPr>
        <p:spPr>
          <a:xfrm>
            <a:off x="5432524" y="3816198"/>
            <a:ext cx="844098" cy="657700"/>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E466128-8D7F-45E0-9630-83626CEABF16}"/>
              </a:ext>
            </a:extLst>
          </p:cNvPr>
          <p:cNvSpPr/>
          <p:nvPr/>
        </p:nvSpPr>
        <p:spPr>
          <a:xfrm>
            <a:off x="5448379" y="1140718"/>
            <a:ext cx="844098" cy="657700"/>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Subtitle 2">
            <a:extLst>
              <a:ext uri="{FF2B5EF4-FFF2-40B4-BE49-F238E27FC236}">
                <a16:creationId xmlns:a16="http://schemas.microsoft.com/office/drawing/2014/main" id="{20E3380E-8B13-488D-A19A-BBA602C3E770}"/>
              </a:ext>
            </a:extLst>
          </p:cNvPr>
          <p:cNvSpPr txBox="1">
            <a:spLocks/>
          </p:cNvSpPr>
          <p:nvPr/>
        </p:nvSpPr>
        <p:spPr>
          <a:xfrm>
            <a:off x="8518208" y="3770951"/>
            <a:ext cx="2901247" cy="4973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Event 7 overestimated </a:t>
            </a:r>
          </a:p>
        </p:txBody>
      </p:sp>
      <p:sp>
        <p:nvSpPr>
          <p:cNvPr id="22" name="Subtitle 2">
            <a:extLst>
              <a:ext uri="{FF2B5EF4-FFF2-40B4-BE49-F238E27FC236}">
                <a16:creationId xmlns:a16="http://schemas.microsoft.com/office/drawing/2014/main" id="{8360F17C-7AF9-440B-B3AB-3D7F9EB877D7}"/>
              </a:ext>
            </a:extLst>
          </p:cNvPr>
          <p:cNvSpPr txBox="1">
            <a:spLocks/>
          </p:cNvSpPr>
          <p:nvPr/>
        </p:nvSpPr>
        <p:spPr>
          <a:xfrm>
            <a:off x="179803" y="33768"/>
            <a:ext cx="8749708" cy="5969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Times New Roman" panose="02020603050405020304" pitchFamily="18" charset="0"/>
                <a:cs typeface="Times New Roman" panose="02020603050405020304" pitchFamily="18" charset="0"/>
              </a:rPr>
              <a:t>Growth season – validation</a:t>
            </a:r>
          </a:p>
        </p:txBody>
      </p:sp>
      <p:sp>
        <p:nvSpPr>
          <p:cNvPr id="23" name="Subtitle 2">
            <a:extLst>
              <a:ext uri="{FF2B5EF4-FFF2-40B4-BE49-F238E27FC236}">
                <a16:creationId xmlns:a16="http://schemas.microsoft.com/office/drawing/2014/main" id="{D9B7F926-6989-4675-8660-233C84311249}"/>
              </a:ext>
            </a:extLst>
          </p:cNvPr>
          <p:cNvSpPr txBox="1">
            <a:spLocks/>
          </p:cNvSpPr>
          <p:nvPr/>
        </p:nvSpPr>
        <p:spPr>
          <a:xfrm>
            <a:off x="8508323" y="4391086"/>
            <a:ext cx="2901247" cy="7169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Peak after event 7 underestimated </a:t>
            </a:r>
          </a:p>
        </p:txBody>
      </p:sp>
      <p:sp>
        <p:nvSpPr>
          <p:cNvPr id="24" name="Subtitle 2">
            <a:extLst>
              <a:ext uri="{FF2B5EF4-FFF2-40B4-BE49-F238E27FC236}">
                <a16:creationId xmlns:a16="http://schemas.microsoft.com/office/drawing/2014/main" id="{438DBCA3-1B76-40A6-B66C-1181FBD67153}"/>
              </a:ext>
            </a:extLst>
          </p:cNvPr>
          <p:cNvSpPr txBox="1">
            <a:spLocks/>
          </p:cNvSpPr>
          <p:nvPr/>
        </p:nvSpPr>
        <p:spPr>
          <a:xfrm>
            <a:off x="8508323" y="5230843"/>
            <a:ext cx="2901247" cy="7169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Events 8 and 9 better simulated  </a:t>
            </a:r>
          </a:p>
        </p:txBody>
      </p:sp>
      <p:pic>
        <p:nvPicPr>
          <p:cNvPr id="31" name="Picture 30">
            <a:extLst>
              <a:ext uri="{FF2B5EF4-FFF2-40B4-BE49-F238E27FC236}">
                <a16:creationId xmlns:a16="http://schemas.microsoft.com/office/drawing/2014/main" id="{A5D4A8AB-B80A-48BE-9CBE-3025B49868DA}"/>
              </a:ext>
            </a:extLst>
          </p:cNvPr>
          <p:cNvPicPr>
            <a:picLocks noChangeAspect="1"/>
          </p:cNvPicPr>
          <p:nvPr/>
        </p:nvPicPr>
        <p:blipFill>
          <a:blip r:embed="rId3"/>
          <a:stretch>
            <a:fillRect/>
          </a:stretch>
        </p:blipFill>
        <p:spPr>
          <a:xfrm>
            <a:off x="8290339" y="1314815"/>
            <a:ext cx="3581281" cy="1772234"/>
          </a:xfrm>
          <a:prstGeom prst="rect">
            <a:avLst/>
          </a:prstGeom>
        </p:spPr>
      </p:pic>
    </p:spTree>
    <p:extLst>
      <p:ext uri="{BB962C8B-B14F-4D97-AF65-F5344CB8AC3E}">
        <p14:creationId xmlns:p14="http://schemas.microsoft.com/office/powerpoint/2010/main" val="1460763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FBFAF-F475-40A5-9893-913DC05BCD35}"/>
              </a:ext>
            </a:extLst>
          </p:cNvPr>
          <p:cNvSpPr>
            <a:spLocks noGrp="1"/>
          </p:cNvSpPr>
          <p:nvPr>
            <p:ph type="ctrTitle"/>
          </p:nvPr>
        </p:nvSpPr>
        <p:spPr>
          <a:xfrm>
            <a:off x="560614" y="737791"/>
            <a:ext cx="10787743" cy="725176"/>
          </a:xfrm>
        </p:spPr>
        <p:txBody>
          <a:bodyPr>
            <a:normAutofit/>
          </a:bodyPr>
          <a:lstStyle/>
          <a:p>
            <a:pPr algn="l"/>
            <a:r>
              <a:rPr lang="fi-FI" sz="4000" b="1" dirty="0">
                <a:latin typeface="Times New Roman" panose="02020603050405020304" pitchFamily="18" charset="0"/>
                <a:cs typeface="Times New Roman" panose="02020603050405020304" pitchFamily="18" charset="0"/>
              </a:rPr>
              <a:t>Urban sanitary sewer modelling in cold climate</a:t>
            </a:r>
            <a:endParaRPr lang="en-US" sz="40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4CB3D6F1-D1A8-46D3-A14A-5F23B21A9FDC}"/>
              </a:ext>
            </a:extLst>
          </p:cNvPr>
          <p:cNvSpPr>
            <a:spLocks noGrp="1"/>
          </p:cNvSpPr>
          <p:nvPr>
            <p:ph type="subTitle" idx="1"/>
          </p:nvPr>
        </p:nvSpPr>
        <p:spPr>
          <a:xfrm>
            <a:off x="560614" y="1444225"/>
            <a:ext cx="9808029" cy="584087"/>
          </a:xfrm>
        </p:spPr>
        <p:txBody>
          <a:bodyPr/>
          <a:lstStyle/>
          <a:p>
            <a:pPr algn="l"/>
            <a:r>
              <a:rPr lang="fi-FI" dirty="0">
                <a:latin typeface="Times New Roman" panose="02020603050405020304" pitchFamily="18" charset="0"/>
                <a:cs typeface="Times New Roman" panose="02020603050405020304" pitchFamily="18" charset="0"/>
              </a:rPr>
              <a:t>Test case using automatic calibration and precipitation forecast in Finland</a:t>
            </a:r>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C2F812E-0613-481C-B005-0D834975DE6B}"/>
              </a:ext>
            </a:extLst>
          </p:cNvPr>
          <p:cNvPicPr>
            <a:picLocks noChangeAspect="1"/>
          </p:cNvPicPr>
          <p:nvPr/>
        </p:nvPicPr>
        <p:blipFill>
          <a:blip r:embed="rId3"/>
          <a:stretch>
            <a:fillRect/>
          </a:stretch>
        </p:blipFill>
        <p:spPr>
          <a:xfrm>
            <a:off x="8062361" y="4709536"/>
            <a:ext cx="2567538" cy="704239"/>
          </a:xfrm>
          <a:prstGeom prst="rect">
            <a:avLst/>
          </a:prstGeom>
        </p:spPr>
      </p:pic>
      <p:sp>
        <p:nvSpPr>
          <p:cNvPr id="8" name="Subtitle 2">
            <a:extLst>
              <a:ext uri="{FF2B5EF4-FFF2-40B4-BE49-F238E27FC236}">
                <a16:creationId xmlns:a16="http://schemas.microsoft.com/office/drawing/2014/main" id="{12026765-3335-4840-A42A-7B3E661212C5}"/>
              </a:ext>
            </a:extLst>
          </p:cNvPr>
          <p:cNvSpPr txBox="1">
            <a:spLocks/>
          </p:cNvSpPr>
          <p:nvPr/>
        </p:nvSpPr>
        <p:spPr>
          <a:xfrm>
            <a:off x="8062361" y="5458790"/>
            <a:ext cx="3022017" cy="72517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i-FI" dirty="0">
                <a:latin typeface="Times New Roman" panose="02020603050405020304" pitchFamily="18" charset="0"/>
                <a:cs typeface="Times New Roman" panose="02020603050405020304" pitchFamily="18" charset="0"/>
              </a:rPr>
              <a:t>Institutional tutor</a:t>
            </a:r>
            <a:br>
              <a:rPr lang="fi-FI" dirty="0">
                <a:latin typeface="Times New Roman" panose="02020603050405020304" pitchFamily="18" charset="0"/>
                <a:cs typeface="Times New Roman" panose="02020603050405020304" pitchFamily="18" charset="0"/>
              </a:rPr>
            </a:br>
            <a:r>
              <a:rPr lang="fi-FI" dirty="0">
                <a:latin typeface="Times New Roman" panose="02020603050405020304" pitchFamily="18" charset="0"/>
                <a:cs typeface="Times New Roman" panose="02020603050405020304" pitchFamily="18" charset="0"/>
              </a:rPr>
              <a:t>Dr. Markus Sunela</a:t>
            </a:r>
            <a:endParaRPr lang="en-US" dirty="0">
              <a:latin typeface="Times New Roman" panose="02020603050405020304" pitchFamily="18" charset="0"/>
              <a:cs typeface="Times New Roman" panose="02020603050405020304" pitchFamily="18" charset="0"/>
            </a:endParaRPr>
          </a:p>
        </p:txBody>
      </p:sp>
      <p:sp>
        <p:nvSpPr>
          <p:cNvPr id="9" name="Subtitle 2">
            <a:extLst>
              <a:ext uri="{FF2B5EF4-FFF2-40B4-BE49-F238E27FC236}">
                <a16:creationId xmlns:a16="http://schemas.microsoft.com/office/drawing/2014/main" id="{5EFFBBA9-1D31-4D42-AB5C-28FB51063F1C}"/>
              </a:ext>
            </a:extLst>
          </p:cNvPr>
          <p:cNvSpPr txBox="1">
            <a:spLocks/>
          </p:cNvSpPr>
          <p:nvPr/>
        </p:nvSpPr>
        <p:spPr>
          <a:xfrm>
            <a:off x="658586" y="2641252"/>
            <a:ext cx="4582886" cy="6489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i-FI" sz="3200" dirty="0">
                <a:latin typeface="Times New Roman" panose="02020603050405020304" pitchFamily="18" charset="0"/>
                <a:cs typeface="Times New Roman" panose="02020603050405020304" pitchFamily="18" charset="0"/>
              </a:rPr>
              <a:t>Pedro Paulo Almeida Silva</a:t>
            </a:r>
            <a:endParaRPr lang="en-US" sz="32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26BA4063-9677-470B-9C6D-2EA125729C38}"/>
              </a:ext>
            </a:extLst>
          </p:cNvPr>
          <p:cNvPicPr>
            <a:picLocks noChangeAspect="1"/>
          </p:cNvPicPr>
          <p:nvPr/>
        </p:nvPicPr>
        <p:blipFill>
          <a:blip r:embed="rId4"/>
          <a:stretch>
            <a:fillRect/>
          </a:stretch>
        </p:blipFill>
        <p:spPr>
          <a:xfrm>
            <a:off x="764720" y="4679803"/>
            <a:ext cx="3233058" cy="733972"/>
          </a:xfrm>
          <a:prstGeom prst="rect">
            <a:avLst/>
          </a:prstGeom>
        </p:spPr>
      </p:pic>
      <p:sp>
        <p:nvSpPr>
          <p:cNvPr id="11" name="Subtitle 2">
            <a:extLst>
              <a:ext uri="{FF2B5EF4-FFF2-40B4-BE49-F238E27FC236}">
                <a16:creationId xmlns:a16="http://schemas.microsoft.com/office/drawing/2014/main" id="{5352DAF3-A3FA-4AE8-AB67-CC3D98D92F6E}"/>
              </a:ext>
            </a:extLst>
          </p:cNvPr>
          <p:cNvSpPr txBox="1">
            <a:spLocks/>
          </p:cNvSpPr>
          <p:nvPr/>
        </p:nvSpPr>
        <p:spPr>
          <a:xfrm>
            <a:off x="759278" y="5458790"/>
            <a:ext cx="3022017" cy="72517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i-FI" dirty="0">
                <a:latin typeface="Times New Roman" panose="02020603050405020304" pitchFamily="18" charset="0"/>
                <a:cs typeface="Times New Roman" panose="02020603050405020304" pitchFamily="18" charset="0"/>
              </a:rPr>
              <a:t>Institutional tutor</a:t>
            </a:r>
            <a:br>
              <a:rPr lang="fi-FI" dirty="0">
                <a:latin typeface="Times New Roman" panose="02020603050405020304" pitchFamily="18" charset="0"/>
                <a:cs typeface="Times New Roman" panose="02020603050405020304" pitchFamily="18" charset="0"/>
              </a:rPr>
            </a:br>
            <a:r>
              <a:rPr lang="fi-FI" dirty="0">
                <a:latin typeface="Times New Roman" panose="02020603050405020304" pitchFamily="18" charset="0"/>
                <a:cs typeface="Times New Roman" panose="02020603050405020304" pitchFamily="18" charset="0"/>
              </a:rPr>
              <a:t>Dr. Frank Molkenthin</a:t>
            </a:r>
            <a:endParaRPr lang="en-US" dirty="0">
              <a:latin typeface="Times New Roman" panose="02020603050405020304" pitchFamily="18" charset="0"/>
              <a:cs typeface="Times New Roman" panose="02020603050405020304" pitchFamily="18" charset="0"/>
            </a:endParaRPr>
          </a:p>
        </p:txBody>
      </p:sp>
      <p:sp>
        <p:nvSpPr>
          <p:cNvPr id="13" name="Slide Number Placeholder 4">
            <a:extLst>
              <a:ext uri="{FF2B5EF4-FFF2-40B4-BE49-F238E27FC236}">
                <a16:creationId xmlns:a16="http://schemas.microsoft.com/office/drawing/2014/main" id="{75FC7EE0-5C64-4925-82F1-E864603CF75E}"/>
              </a:ext>
            </a:extLst>
          </p:cNvPr>
          <p:cNvSpPr txBox="1">
            <a:spLocks/>
          </p:cNvSpPr>
          <p:nvPr/>
        </p:nvSpPr>
        <p:spPr>
          <a:xfrm>
            <a:off x="11634107" y="6423249"/>
            <a:ext cx="41365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07B9C02-8A55-4E8A-B3BA-C6B311F782CD}" type="slidenum">
              <a:rPr lang="en-US" sz="1400" smtClean="0">
                <a:solidFill>
                  <a:schemeClr val="bg2">
                    <a:lumMod val="75000"/>
                  </a:schemeClr>
                </a:solidFill>
              </a:rPr>
              <a:pPr/>
              <a:t>2</a:t>
            </a:fld>
            <a:endParaRPr lang="en-US" sz="1400" dirty="0">
              <a:solidFill>
                <a:schemeClr val="bg2">
                  <a:lumMod val="75000"/>
                </a:schemeClr>
              </a:solidFill>
            </a:endParaRPr>
          </a:p>
        </p:txBody>
      </p:sp>
    </p:spTree>
    <p:extLst>
      <p:ext uri="{BB962C8B-B14F-4D97-AF65-F5344CB8AC3E}">
        <p14:creationId xmlns:p14="http://schemas.microsoft.com/office/powerpoint/2010/main" val="1876327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D76FA74-939A-4E9A-9A8E-25C4540E897D}"/>
              </a:ext>
            </a:extLst>
          </p:cNvPr>
          <p:cNvSpPr>
            <a:spLocks noGrp="1"/>
          </p:cNvSpPr>
          <p:nvPr>
            <p:ph type="ftr" sz="quarter" idx="11"/>
          </p:nvPr>
        </p:nvSpPr>
        <p:spPr>
          <a:xfrm>
            <a:off x="619126" y="6407145"/>
            <a:ext cx="10953748" cy="359004"/>
          </a:xfrm>
        </p:spPr>
        <p:txBody>
          <a:bodyPr/>
          <a:lstStyle/>
          <a:p>
            <a:r>
              <a:rPr lang="fi-FI" dirty="0">
                <a:solidFill>
                  <a:schemeClr val="bg2">
                    <a:lumMod val="90000"/>
                  </a:schemeClr>
                </a:solidFill>
                <a:latin typeface="Verdana" panose="020B0604030504040204" pitchFamily="34" charset="0"/>
                <a:ea typeface="Verdana" panose="020B0604030504040204" pitchFamily="34" charset="0"/>
              </a:rPr>
              <a:t>Introduction</a:t>
            </a:r>
            <a:r>
              <a:rPr lang="fi-FI" dirty="0">
                <a:solidFill>
                  <a:schemeClr val="tx1"/>
                </a:solidFill>
                <a:latin typeface="Verdana" panose="020B0604030504040204" pitchFamily="34" charset="0"/>
                <a:ea typeface="Verdana" panose="020B0604030504040204" pitchFamily="34" charset="0"/>
              </a:rPr>
              <a:t>	</a:t>
            </a:r>
            <a:r>
              <a:rPr lang="fi-FI" dirty="0">
                <a:solidFill>
                  <a:schemeClr val="bg2">
                    <a:lumMod val="90000"/>
                  </a:schemeClr>
                </a:solidFill>
                <a:latin typeface="Verdana" panose="020B0604030504040204" pitchFamily="34" charset="0"/>
                <a:ea typeface="Verdana" panose="020B0604030504040204" pitchFamily="34" charset="0"/>
              </a:rPr>
              <a:t>Methodology	Sewer model	Case study		</a:t>
            </a:r>
            <a:r>
              <a:rPr lang="fi-FI" u="sng" dirty="0">
                <a:solidFill>
                  <a:schemeClr val="tx1"/>
                </a:solidFill>
                <a:latin typeface="Verdana" panose="020B0604030504040204" pitchFamily="34" charset="0"/>
                <a:ea typeface="Verdana" panose="020B0604030504040204" pitchFamily="34" charset="0"/>
              </a:rPr>
              <a:t>Results and conclusions</a:t>
            </a:r>
            <a:r>
              <a:rPr lang="fi-FI" u="sng" dirty="0">
                <a:solidFill>
                  <a:schemeClr val="tx1"/>
                </a:solidFill>
              </a:rPr>
              <a:t>	</a:t>
            </a:r>
            <a:r>
              <a:rPr lang="fi-FI" dirty="0"/>
              <a:t>	</a:t>
            </a:r>
            <a:endParaRPr lang="en-US" dirty="0"/>
          </a:p>
        </p:txBody>
      </p:sp>
      <p:sp>
        <p:nvSpPr>
          <p:cNvPr id="5" name="Slide Number Placeholder 4">
            <a:extLst>
              <a:ext uri="{FF2B5EF4-FFF2-40B4-BE49-F238E27FC236}">
                <a16:creationId xmlns:a16="http://schemas.microsoft.com/office/drawing/2014/main" id="{1CD51536-1A68-4CAB-839C-B132471A3ACF}"/>
              </a:ext>
            </a:extLst>
          </p:cNvPr>
          <p:cNvSpPr>
            <a:spLocks noGrp="1"/>
          </p:cNvSpPr>
          <p:nvPr>
            <p:ph type="sldNum" sz="quarter" idx="12"/>
          </p:nvPr>
        </p:nvSpPr>
        <p:spPr>
          <a:xfrm>
            <a:off x="9133115" y="6423249"/>
            <a:ext cx="2743200" cy="365125"/>
          </a:xfrm>
        </p:spPr>
        <p:txBody>
          <a:bodyPr/>
          <a:lstStyle/>
          <a:p>
            <a:fld id="{A07B9C02-8A55-4E8A-B3BA-C6B311F782CD}" type="slidenum">
              <a:rPr lang="en-US" smtClean="0"/>
              <a:t>20</a:t>
            </a:fld>
            <a:endParaRPr lang="en-US" dirty="0"/>
          </a:p>
        </p:txBody>
      </p:sp>
      <p:pic>
        <p:nvPicPr>
          <p:cNvPr id="2" name="Picture 1">
            <a:extLst>
              <a:ext uri="{FF2B5EF4-FFF2-40B4-BE49-F238E27FC236}">
                <a16:creationId xmlns:a16="http://schemas.microsoft.com/office/drawing/2014/main" id="{942F08A6-01A4-4B8A-9E28-7BAB4BBAEA8A}"/>
              </a:ext>
            </a:extLst>
          </p:cNvPr>
          <p:cNvPicPr>
            <a:picLocks noChangeAspect="1"/>
          </p:cNvPicPr>
          <p:nvPr/>
        </p:nvPicPr>
        <p:blipFill>
          <a:blip r:embed="rId3"/>
          <a:stretch>
            <a:fillRect/>
          </a:stretch>
        </p:blipFill>
        <p:spPr>
          <a:xfrm>
            <a:off x="2296884" y="675667"/>
            <a:ext cx="7598229" cy="2848635"/>
          </a:xfrm>
          <a:prstGeom prst="rect">
            <a:avLst/>
          </a:prstGeom>
        </p:spPr>
      </p:pic>
      <p:pic>
        <p:nvPicPr>
          <p:cNvPr id="3" name="Picture 2">
            <a:extLst>
              <a:ext uri="{FF2B5EF4-FFF2-40B4-BE49-F238E27FC236}">
                <a16:creationId xmlns:a16="http://schemas.microsoft.com/office/drawing/2014/main" id="{06C1F49C-DAC3-48BC-B214-D166756E6466}"/>
              </a:ext>
            </a:extLst>
          </p:cNvPr>
          <p:cNvPicPr>
            <a:picLocks noChangeAspect="1"/>
          </p:cNvPicPr>
          <p:nvPr/>
        </p:nvPicPr>
        <p:blipFill>
          <a:blip r:embed="rId4"/>
          <a:stretch>
            <a:fillRect/>
          </a:stretch>
        </p:blipFill>
        <p:spPr>
          <a:xfrm>
            <a:off x="2797628" y="3524302"/>
            <a:ext cx="6596743" cy="2860618"/>
          </a:xfrm>
          <a:prstGeom prst="rect">
            <a:avLst/>
          </a:prstGeom>
        </p:spPr>
      </p:pic>
      <p:sp>
        <p:nvSpPr>
          <p:cNvPr id="7" name="Subtitle 2">
            <a:extLst>
              <a:ext uri="{FF2B5EF4-FFF2-40B4-BE49-F238E27FC236}">
                <a16:creationId xmlns:a16="http://schemas.microsoft.com/office/drawing/2014/main" id="{CD385E07-5A7F-4B66-926C-2721D7AD1E56}"/>
              </a:ext>
            </a:extLst>
          </p:cNvPr>
          <p:cNvSpPr txBox="1">
            <a:spLocks/>
          </p:cNvSpPr>
          <p:nvPr/>
        </p:nvSpPr>
        <p:spPr>
          <a:xfrm>
            <a:off x="179803" y="33768"/>
            <a:ext cx="8749708" cy="5969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Times New Roman" panose="02020603050405020304" pitchFamily="18" charset="0"/>
                <a:cs typeface="Times New Roman" panose="02020603050405020304" pitchFamily="18" charset="0"/>
              </a:rPr>
              <a:t>Hypothesis with validation results</a:t>
            </a:r>
          </a:p>
        </p:txBody>
      </p:sp>
      <p:sp>
        <p:nvSpPr>
          <p:cNvPr id="9" name="Rectangle 8">
            <a:extLst>
              <a:ext uri="{FF2B5EF4-FFF2-40B4-BE49-F238E27FC236}">
                <a16:creationId xmlns:a16="http://schemas.microsoft.com/office/drawing/2014/main" id="{1A8879C6-D324-479B-A5CD-280EA85347EC}"/>
              </a:ext>
            </a:extLst>
          </p:cNvPr>
          <p:cNvSpPr/>
          <p:nvPr/>
        </p:nvSpPr>
        <p:spPr>
          <a:xfrm>
            <a:off x="0" y="630697"/>
            <a:ext cx="12114138" cy="29833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D61BF57B-1B54-48AE-8052-0D2E751E6CE6}"/>
              </a:ext>
            </a:extLst>
          </p:cNvPr>
          <p:cNvSpPr txBox="1">
            <a:spLocks/>
          </p:cNvSpPr>
          <p:nvPr/>
        </p:nvSpPr>
        <p:spPr>
          <a:xfrm>
            <a:off x="2912066" y="2767147"/>
            <a:ext cx="2901247" cy="4973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latin typeface="Times New Roman" panose="02020603050405020304" pitchFamily="18" charset="0"/>
              <a:cs typeface="Times New Roman" panose="02020603050405020304" pitchFamily="18" charset="0"/>
            </a:endParaRPr>
          </a:p>
        </p:txBody>
      </p:sp>
      <p:sp>
        <p:nvSpPr>
          <p:cNvPr id="11" name="Subtitle 2">
            <a:extLst>
              <a:ext uri="{FF2B5EF4-FFF2-40B4-BE49-F238E27FC236}">
                <a16:creationId xmlns:a16="http://schemas.microsoft.com/office/drawing/2014/main" id="{2667E452-F45B-4D5B-9A84-588564E8F1A2}"/>
              </a:ext>
            </a:extLst>
          </p:cNvPr>
          <p:cNvSpPr txBox="1">
            <a:spLocks/>
          </p:cNvSpPr>
          <p:nvPr/>
        </p:nvSpPr>
        <p:spPr>
          <a:xfrm>
            <a:off x="2296884" y="1508997"/>
            <a:ext cx="7672766" cy="3590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i-FI" sz="2000" dirty="0">
                <a:latin typeface="Times New Roman" panose="02020603050405020304" pitchFamily="18" charset="0"/>
                <a:cs typeface="Times New Roman" panose="02020603050405020304" pitchFamily="18" charset="0"/>
              </a:rPr>
              <a:t>Complete simulated snowmelt occurred even before than the observed</a:t>
            </a:r>
            <a:endParaRPr lang="en-US" sz="2000" dirty="0">
              <a:latin typeface="Times New Roman" panose="02020603050405020304" pitchFamily="18" charset="0"/>
              <a:cs typeface="Times New Roman" panose="02020603050405020304" pitchFamily="18" charset="0"/>
            </a:endParaRPr>
          </a:p>
        </p:txBody>
      </p:sp>
      <p:sp>
        <p:nvSpPr>
          <p:cNvPr id="12" name="Subtitle 2">
            <a:extLst>
              <a:ext uri="{FF2B5EF4-FFF2-40B4-BE49-F238E27FC236}">
                <a16:creationId xmlns:a16="http://schemas.microsoft.com/office/drawing/2014/main" id="{86368982-6A5E-4AED-8B3F-53D431E1F1E3}"/>
              </a:ext>
            </a:extLst>
          </p:cNvPr>
          <p:cNvSpPr txBox="1">
            <a:spLocks/>
          </p:cNvSpPr>
          <p:nvPr/>
        </p:nvSpPr>
        <p:spPr>
          <a:xfrm>
            <a:off x="2296884" y="2240632"/>
            <a:ext cx="7293089" cy="6879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i-FI" sz="2000" dirty="0">
                <a:latin typeface="Times New Roman" panose="02020603050405020304" pitchFamily="18" charset="0"/>
                <a:cs typeface="Times New Roman" panose="02020603050405020304" pitchFamily="18" charset="0"/>
              </a:rPr>
              <a:t>Depth of snow measured different than the real snow cover within the catchment?</a:t>
            </a:r>
            <a:br>
              <a:rPr lang="fi-FI" sz="2000" dirty="0">
                <a:latin typeface="Times New Roman" panose="02020603050405020304" pitchFamily="18" charset="0"/>
                <a:cs typeface="Times New Roman" panose="02020603050405020304" pitchFamily="18" charset="0"/>
              </a:rPr>
            </a:br>
            <a:r>
              <a:rPr lang="fi-FI" sz="2000" dirty="0">
                <a:latin typeface="Times New Roman" panose="02020603050405020304" pitchFamily="18" charset="0"/>
                <a:cs typeface="Times New Roman" panose="02020603050405020304" pitchFamily="18" charset="0"/>
              </a:rPr>
              <a:t>Was the temperature the same?</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1416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D76FA74-939A-4E9A-9A8E-25C4540E897D}"/>
              </a:ext>
            </a:extLst>
          </p:cNvPr>
          <p:cNvSpPr>
            <a:spLocks noGrp="1"/>
          </p:cNvSpPr>
          <p:nvPr>
            <p:ph type="ftr" sz="quarter" idx="11"/>
          </p:nvPr>
        </p:nvSpPr>
        <p:spPr>
          <a:xfrm>
            <a:off x="619126" y="6407145"/>
            <a:ext cx="10953748" cy="359004"/>
          </a:xfrm>
        </p:spPr>
        <p:txBody>
          <a:bodyPr/>
          <a:lstStyle/>
          <a:p>
            <a:r>
              <a:rPr lang="fi-FI" dirty="0">
                <a:solidFill>
                  <a:schemeClr val="bg2">
                    <a:lumMod val="90000"/>
                  </a:schemeClr>
                </a:solidFill>
                <a:latin typeface="Verdana" panose="020B0604030504040204" pitchFamily="34" charset="0"/>
                <a:ea typeface="Verdana" panose="020B0604030504040204" pitchFamily="34" charset="0"/>
              </a:rPr>
              <a:t>Introduction</a:t>
            </a:r>
            <a:r>
              <a:rPr lang="fi-FI" dirty="0">
                <a:solidFill>
                  <a:schemeClr val="tx1"/>
                </a:solidFill>
                <a:latin typeface="Verdana" panose="020B0604030504040204" pitchFamily="34" charset="0"/>
                <a:ea typeface="Verdana" panose="020B0604030504040204" pitchFamily="34" charset="0"/>
              </a:rPr>
              <a:t>	</a:t>
            </a:r>
            <a:r>
              <a:rPr lang="fi-FI" dirty="0">
                <a:solidFill>
                  <a:schemeClr val="bg2">
                    <a:lumMod val="90000"/>
                  </a:schemeClr>
                </a:solidFill>
                <a:latin typeface="Verdana" panose="020B0604030504040204" pitchFamily="34" charset="0"/>
                <a:ea typeface="Verdana" panose="020B0604030504040204" pitchFamily="34" charset="0"/>
              </a:rPr>
              <a:t>Methodology	Sewer model	Case study		</a:t>
            </a:r>
            <a:r>
              <a:rPr lang="fi-FI" u="sng" dirty="0">
                <a:solidFill>
                  <a:schemeClr val="tx1"/>
                </a:solidFill>
                <a:latin typeface="Verdana" panose="020B0604030504040204" pitchFamily="34" charset="0"/>
                <a:ea typeface="Verdana" panose="020B0604030504040204" pitchFamily="34" charset="0"/>
              </a:rPr>
              <a:t>Results and conclusions</a:t>
            </a:r>
            <a:r>
              <a:rPr lang="fi-FI" u="sng" dirty="0">
                <a:solidFill>
                  <a:schemeClr val="tx1"/>
                </a:solidFill>
              </a:rPr>
              <a:t>	</a:t>
            </a:r>
            <a:r>
              <a:rPr lang="fi-FI" dirty="0"/>
              <a:t>	</a:t>
            </a:r>
            <a:endParaRPr lang="en-US" dirty="0"/>
          </a:p>
        </p:txBody>
      </p:sp>
      <p:sp>
        <p:nvSpPr>
          <p:cNvPr id="5" name="Slide Number Placeholder 4">
            <a:extLst>
              <a:ext uri="{FF2B5EF4-FFF2-40B4-BE49-F238E27FC236}">
                <a16:creationId xmlns:a16="http://schemas.microsoft.com/office/drawing/2014/main" id="{1CD51536-1A68-4CAB-839C-B132471A3ACF}"/>
              </a:ext>
            </a:extLst>
          </p:cNvPr>
          <p:cNvSpPr>
            <a:spLocks noGrp="1"/>
          </p:cNvSpPr>
          <p:nvPr>
            <p:ph type="sldNum" sz="quarter" idx="12"/>
          </p:nvPr>
        </p:nvSpPr>
        <p:spPr>
          <a:xfrm>
            <a:off x="9133115" y="6423249"/>
            <a:ext cx="2743200" cy="365125"/>
          </a:xfrm>
        </p:spPr>
        <p:txBody>
          <a:bodyPr/>
          <a:lstStyle/>
          <a:p>
            <a:fld id="{A07B9C02-8A55-4E8A-B3BA-C6B311F782CD}" type="slidenum">
              <a:rPr lang="en-US" smtClean="0"/>
              <a:t>21</a:t>
            </a:fld>
            <a:endParaRPr lang="en-US" dirty="0"/>
          </a:p>
        </p:txBody>
      </p:sp>
      <p:pic>
        <p:nvPicPr>
          <p:cNvPr id="7" name="Picture 6">
            <a:extLst>
              <a:ext uri="{FF2B5EF4-FFF2-40B4-BE49-F238E27FC236}">
                <a16:creationId xmlns:a16="http://schemas.microsoft.com/office/drawing/2014/main" id="{93F59E09-907E-43C7-94B1-250B43E01F83}"/>
              </a:ext>
            </a:extLst>
          </p:cNvPr>
          <p:cNvPicPr>
            <a:picLocks noChangeAspect="1"/>
          </p:cNvPicPr>
          <p:nvPr/>
        </p:nvPicPr>
        <p:blipFill rotWithShape="1">
          <a:blip r:embed="rId3"/>
          <a:srcRect r="50000"/>
          <a:stretch/>
        </p:blipFill>
        <p:spPr>
          <a:xfrm>
            <a:off x="6096000" y="1308683"/>
            <a:ext cx="5883729" cy="3544994"/>
          </a:xfrm>
          <a:prstGeom prst="rect">
            <a:avLst/>
          </a:prstGeom>
        </p:spPr>
      </p:pic>
      <p:sp>
        <p:nvSpPr>
          <p:cNvPr id="8" name="Subtitle 2">
            <a:extLst>
              <a:ext uri="{FF2B5EF4-FFF2-40B4-BE49-F238E27FC236}">
                <a16:creationId xmlns:a16="http://schemas.microsoft.com/office/drawing/2014/main" id="{D60FA5AE-9171-4A44-91E3-7A69BA5C7DEA}"/>
              </a:ext>
            </a:extLst>
          </p:cNvPr>
          <p:cNvSpPr txBox="1">
            <a:spLocks/>
          </p:cNvSpPr>
          <p:nvPr/>
        </p:nvSpPr>
        <p:spPr>
          <a:xfrm>
            <a:off x="212271" y="155358"/>
            <a:ext cx="8749708" cy="5969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Times New Roman" panose="02020603050405020304" pitchFamily="18" charset="0"/>
                <a:cs typeface="Times New Roman" panose="02020603050405020304" pitchFamily="18" charset="0"/>
              </a:rPr>
              <a:t>Preliminary results with forecasted precipitation</a:t>
            </a:r>
          </a:p>
        </p:txBody>
      </p:sp>
      <p:pic>
        <p:nvPicPr>
          <p:cNvPr id="9" name="Picture 8">
            <a:extLst>
              <a:ext uri="{FF2B5EF4-FFF2-40B4-BE49-F238E27FC236}">
                <a16:creationId xmlns:a16="http://schemas.microsoft.com/office/drawing/2014/main" id="{7FBD7E23-7F17-46D3-A219-8D2BDC7AAA80}"/>
              </a:ext>
            </a:extLst>
          </p:cNvPr>
          <p:cNvPicPr>
            <a:picLocks noChangeAspect="1"/>
          </p:cNvPicPr>
          <p:nvPr/>
        </p:nvPicPr>
        <p:blipFill rotWithShape="1">
          <a:blip r:embed="rId3"/>
          <a:srcRect l="50000"/>
          <a:stretch/>
        </p:blipFill>
        <p:spPr>
          <a:xfrm>
            <a:off x="212271" y="1308683"/>
            <a:ext cx="5883729" cy="3544994"/>
          </a:xfrm>
          <a:prstGeom prst="rect">
            <a:avLst/>
          </a:prstGeom>
        </p:spPr>
      </p:pic>
      <p:sp>
        <p:nvSpPr>
          <p:cNvPr id="10" name="Subtitle 2">
            <a:extLst>
              <a:ext uri="{FF2B5EF4-FFF2-40B4-BE49-F238E27FC236}">
                <a16:creationId xmlns:a16="http://schemas.microsoft.com/office/drawing/2014/main" id="{31EFED20-A230-4128-B253-99B5AAF7A1B7}"/>
              </a:ext>
            </a:extLst>
          </p:cNvPr>
          <p:cNvSpPr txBox="1">
            <a:spLocks/>
          </p:cNvSpPr>
          <p:nvPr/>
        </p:nvSpPr>
        <p:spPr>
          <a:xfrm>
            <a:off x="1914208" y="811321"/>
            <a:ext cx="3922147" cy="4973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dirty="0">
                <a:latin typeface="Times New Roman" panose="02020603050405020304" pitchFamily="18" charset="0"/>
                <a:cs typeface="Times New Roman" panose="02020603050405020304" pitchFamily="18" charset="0"/>
              </a:rPr>
              <a:t>Physics-based</a:t>
            </a:r>
            <a:endParaRPr lang="en-US" dirty="0">
              <a:latin typeface="Times New Roman" panose="02020603050405020304" pitchFamily="18" charset="0"/>
              <a:cs typeface="Times New Roman" panose="02020603050405020304" pitchFamily="18" charset="0"/>
            </a:endParaRPr>
          </a:p>
        </p:txBody>
      </p:sp>
      <p:sp>
        <p:nvSpPr>
          <p:cNvPr id="11" name="Subtitle 2">
            <a:extLst>
              <a:ext uri="{FF2B5EF4-FFF2-40B4-BE49-F238E27FC236}">
                <a16:creationId xmlns:a16="http://schemas.microsoft.com/office/drawing/2014/main" id="{8B23F9B7-6A2F-4644-95A0-9F2FBE3B4472}"/>
              </a:ext>
            </a:extLst>
          </p:cNvPr>
          <p:cNvSpPr txBox="1">
            <a:spLocks/>
          </p:cNvSpPr>
          <p:nvPr/>
        </p:nvSpPr>
        <p:spPr>
          <a:xfrm>
            <a:off x="7823942" y="788268"/>
            <a:ext cx="3922147" cy="4973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dirty="0">
                <a:latin typeface="Times New Roman" panose="02020603050405020304" pitchFamily="18" charset="0"/>
                <a:cs typeface="Times New Roman" panose="02020603050405020304" pitchFamily="18" charset="0"/>
              </a:rPr>
              <a:t>Unit hydrograph</a:t>
            </a:r>
            <a:endParaRPr lang="en-US" dirty="0">
              <a:latin typeface="Times New Roman" panose="02020603050405020304" pitchFamily="18" charset="0"/>
              <a:cs typeface="Times New Roman" panose="02020603050405020304" pitchFamily="18" charset="0"/>
            </a:endParaRPr>
          </a:p>
        </p:txBody>
      </p:sp>
      <p:sp>
        <p:nvSpPr>
          <p:cNvPr id="12" name="Arrow: Down 11">
            <a:extLst>
              <a:ext uri="{FF2B5EF4-FFF2-40B4-BE49-F238E27FC236}">
                <a16:creationId xmlns:a16="http://schemas.microsoft.com/office/drawing/2014/main" id="{7C83F2FD-8451-4349-86EF-94CB7ADA3655}"/>
              </a:ext>
            </a:extLst>
          </p:cNvPr>
          <p:cNvSpPr/>
          <p:nvPr/>
        </p:nvSpPr>
        <p:spPr>
          <a:xfrm rot="20266439">
            <a:off x="1073603" y="2454012"/>
            <a:ext cx="307044" cy="59105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1CF6B38A-E58A-4BF8-BCD3-91C10DBFA9E8}"/>
              </a:ext>
            </a:extLst>
          </p:cNvPr>
          <p:cNvSpPr/>
          <p:nvPr/>
        </p:nvSpPr>
        <p:spPr>
          <a:xfrm rot="20266439">
            <a:off x="6881702" y="2407706"/>
            <a:ext cx="307044" cy="59105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8155B99-3ED3-4B96-99AE-C1D9CE0EB210}"/>
              </a:ext>
            </a:extLst>
          </p:cNvPr>
          <p:cNvSpPr/>
          <p:nvPr/>
        </p:nvSpPr>
        <p:spPr>
          <a:xfrm>
            <a:off x="757902" y="1861503"/>
            <a:ext cx="1156306" cy="4442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1B4F2FA-6E51-4627-AD25-C995DF7930CC}"/>
              </a:ext>
            </a:extLst>
          </p:cNvPr>
          <p:cNvSpPr/>
          <p:nvPr/>
        </p:nvSpPr>
        <p:spPr>
          <a:xfrm>
            <a:off x="6641631" y="1818109"/>
            <a:ext cx="1156306" cy="4442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D706E38E-8779-4E77-B44E-3A15BC44A99B}"/>
              </a:ext>
            </a:extLst>
          </p:cNvPr>
          <p:cNvPicPr>
            <a:picLocks noChangeAspect="1"/>
          </p:cNvPicPr>
          <p:nvPr/>
        </p:nvPicPr>
        <p:blipFill>
          <a:blip r:embed="rId4"/>
          <a:stretch>
            <a:fillRect/>
          </a:stretch>
        </p:blipFill>
        <p:spPr>
          <a:xfrm>
            <a:off x="2853765" y="5140427"/>
            <a:ext cx="6484469" cy="817780"/>
          </a:xfrm>
          <a:prstGeom prst="rect">
            <a:avLst/>
          </a:prstGeom>
        </p:spPr>
      </p:pic>
      <p:sp>
        <p:nvSpPr>
          <p:cNvPr id="20" name="Oval 19">
            <a:extLst>
              <a:ext uri="{FF2B5EF4-FFF2-40B4-BE49-F238E27FC236}">
                <a16:creationId xmlns:a16="http://schemas.microsoft.com/office/drawing/2014/main" id="{178BC649-BD5A-49A4-B45D-D916F76B202C}"/>
              </a:ext>
            </a:extLst>
          </p:cNvPr>
          <p:cNvSpPr/>
          <p:nvPr/>
        </p:nvSpPr>
        <p:spPr>
          <a:xfrm>
            <a:off x="2054717" y="1861503"/>
            <a:ext cx="1885912" cy="44425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401F139-6F90-4E12-86AC-12B2EA182EA8}"/>
              </a:ext>
            </a:extLst>
          </p:cNvPr>
          <p:cNvSpPr/>
          <p:nvPr/>
        </p:nvSpPr>
        <p:spPr>
          <a:xfrm>
            <a:off x="7899103" y="1851185"/>
            <a:ext cx="1885912" cy="44425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2855AC3F-E14E-45D8-A605-F96FD9B92C6A}"/>
              </a:ext>
            </a:extLst>
          </p:cNvPr>
          <p:cNvSpPr/>
          <p:nvPr/>
        </p:nvSpPr>
        <p:spPr>
          <a:xfrm rot="20266439">
            <a:off x="8351751" y="2453056"/>
            <a:ext cx="307044" cy="591054"/>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Down 22">
            <a:extLst>
              <a:ext uri="{FF2B5EF4-FFF2-40B4-BE49-F238E27FC236}">
                <a16:creationId xmlns:a16="http://schemas.microsoft.com/office/drawing/2014/main" id="{CC4A46B5-1DE0-4210-82CB-8981687BC4B4}"/>
              </a:ext>
            </a:extLst>
          </p:cNvPr>
          <p:cNvSpPr/>
          <p:nvPr/>
        </p:nvSpPr>
        <p:spPr>
          <a:xfrm rot="20266439">
            <a:off x="2543651" y="2611275"/>
            <a:ext cx="307044" cy="591054"/>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1405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7" grpId="0" animBg="1"/>
      <p:bldP spid="18" grpId="0" animBg="1"/>
      <p:bldP spid="20" grpId="0" animBg="1"/>
      <p:bldP spid="21" grpId="0" animBg="1"/>
      <p:bldP spid="22" grpId="0" animBg="1"/>
      <p:bldP spid="2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D76FA74-939A-4E9A-9A8E-25C4540E897D}"/>
              </a:ext>
            </a:extLst>
          </p:cNvPr>
          <p:cNvSpPr>
            <a:spLocks noGrp="1"/>
          </p:cNvSpPr>
          <p:nvPr>
            <p:ph type="ftr" sz="quarter" idx="11"/>
          </p:nvPr>
        </p:nvSpPr>
        <p:spPr>
          <a:xfrm>
            <a:off x="619126" y="6407145"/>
            <a:ext cx="10953748" cy="359004"/>
          </a:xfrm>
        </p:spPr>
        <p:txBody>
          <a:bodyPr/>
          <a:lstStyle/>
          <a:p>
            <a:r>
              <a:rPr lang="fi-FI" dirty="0">
                <a:solidFill>
                  <a:schemeClr val="bg2">
                    <a:lumMod val="90000"/>
                  </a:schemeClr>
                </a:solidFill>
                <a:latin typeface="Verdana" panose="020B0604030504040204" pitchFamily="34" charset="0"/>
                <a:ea typeface="Verdana" panose="020B0604030504040204" pitchFamily="34" charset="0"/>
              </a:rPr>
              <a:t>Introduction</a:t>
            </a:r>
            <a:r>
              <a:rPr lang="fi-FI" dirty="0">
                <a:solidFill>
                  <a:schemeClr val="tx1"/>
                </a:solidFill>
                <a:latin typeface="Verdana" panose="020B0604030504040204" pitchFamily="34" charset="0"/>
                <a:ea typeface="Verdana" panose="020B0604030504040204" pitchFamily="34" charset="0"/>
              </a:rPr>
              <a:t>	</a:t>
            </a:r>
            <a:r>
              <a:rPr lang="fi-FI" dirty="0">
                <a:solidFill>
                  <a:schemeClr val="bg2">
                    <a:lumMod val="90000"/>
                  </a:schemeClr>
                </a:solidFill>
                <a:latin typeface="Verdana" panose="020B0604030504040204" pitchFamily="34" charset="0"/>
                <a:ea typeface="Verdana" panose="020B0604030504040204" pitchFamily="34" charset="0"/>
              </a:rPr>
              <a:t>Methodology	Sewer model	Case study		</a:t>
            </a:r>
            <a:r>
              <a:rPr lang="fi-FI" u="sng" dirty="0">
                <a:solidFill>
                  <a:schemeClr val="tx1"/>
                </a:solidFill>
                <a:latin typeface="Verdana" panose="020B0604030504040204" pitchFamily="34" charset="0"/>
                <a:ea typeface="Verdana" panose="020B0604030504040204" pitchFamily="34" charset="0"/>
              </a:rPr>
              <a:t>Results and conclusions</a:t>
            </a:r>
            <a:r>
              <a:rPr lang="fi-FI" u="sng" dirty="0">
                <a:solidFill>
                  <a:schemeClr val="tx1"/>
                </a:solidFill>
              </a:rPr>
              <a:t>	</a:t>
            </a:r>
            <a:r>
              <a:rPr lang="fi-FI" dirty="0"/>
              <a:t>	</a:t>
            </a:r>
            <a:endParaRPr lang="en-US" dirty="0"/>
          </a:p>
        </p:txBody>
      </p:sp>
      <p:sp>
        <p:nvSpPr>
          <p:cNvPr id="5" name="Slide Number Placeholder 4">
            <a:extLst>
              <a:ext uri="{FF2B5EF4-FFF2-40B4-BE49-F238E27FC236}">
                <a16:creationId xmlns:a16="http://schemas.microsoft.com/office/drawing/2014/main" id="{1CD51536-1A68-4CAB-839C-B132471A3ACF}"/>
              </a:ext>
            </a:extLst>
          </p:cNvPr>
          <p:cNvSpPr>
            <a:spLocks noGrp="1"/>
          </p:cNvSpPr>
          <p:nvPr>
            <p:ph type="sldNum" sz="quarter" idx="12"/>
          </p:nvPr>
        </p:nvSpPr>
        <p:spPr>
          <a:xfrm>
            <a:off x="9133115" y="6423249"/>
            <a:ext cx="2743200" cy="365125"/>
          </a:xfrm>
        </p:spPr>
        <p:txBody>
          <a:bodyPr/>
          <a:lstStyle/>
          <a:p>
            <a:fld id="{A07B9C02-8A55-4E8A-B3BA-C6B311F782CD}" type="slidenum">
              <a:rPr lang="en-US" smtClean="0"/>
              <a:t>22</a:t>
            </a:fld>
            <a:endParaRPr lang="en-US" dirty="0"/>
          </a:p>
        </p:txBody>
      </p:sp>
      <p:pic>
        <p:nvPicPr>
          <p:cNvPr id="2" name="Picture 1">
            <a:extLst>
              <a:ext uri="{FF2B5EF4-FFF2-40B4-BE49-F238E27FC236}">
                <a16:creationId xmlns:a16="http://schemas.microsoft.com/office/drawing/2014/main" id="{988E4069-B9EE-4830-B704-C0640F37E0A8}"/>
              </a:ext>
            </a:extLst>
          </p:cNvPr>
          <p:cNvPicPr>
            <a:picLocks noChangeAspect="1"/>
          </p:cNvPicPr>
          <p:nvPr/>
        </p:nvPicPr>
        <p:blipFill>
          <a:blip r:embed="rId3"/>
          <a:stretch>
            <a:fillRect/>
          </a:stretch>
        </p:blipFill>
        <p:spPr>
          <a:xfrm>
            <a:off x="412297" y="393641"/>
            <a:ext cx="6144355" cy="5522945"/>
          </a:xfrm>
          <a:prstGeom prst="rect">
            <a:avLst/>
          </a:prstGeom>
        </p:spPr>
      </p:pic>
      <p:sp>
        <p:nvSpPr>
          <p:cNvPr id="6" name="Rectangle 5">
            <a:extLst>
              <a:ext uri="{FF2B5EF4-FFF2-40B4-BE49-F238E27FC236}">
                <a16:creationId xmlns:a16="http://schemas.microsoft.com/office/drawing/2014/main" id="{5F829060-E09A-48A3-91B6-98081F21A975}"/>
              </a:ext>
            </a:extLst>
          </p:cNvPr>
          <p:cNvSpPr/>
          <p:nvPr/>
        </p:nvSpPr>
        <p:spPr>
          <a:xfrm>
            <a:off x="412297" y="393641"/>
            <a:ext cx="6144355" cy="1837930"/>
          </a:xfrm>
          <a:prstGeom prst="rect">
            <a:avLst/>
          </a:prstGeom>
          <a:noFill/>
          <a:ln w="38100">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408CC13-B78D-4937-82FA-BCEDE642D37D}"/>
              </a:ext>
            </a:extLst>
          </p:cNvPr>
          <p:cNvSpPr/>
          <p:nvPr/>
        </p:nvSpPr>
        <p:spPr>
          <a:xfrm>
            <a:off x="3483429" y="4089769"/>
            <a:ext cx="3073222" cy="1837930"/>
          </a:xfrm>
          <a:prstGeom prst="rect">
            <a:avLst/>
          </a:prstGeom>
          <a:noFill/>
          <a:ln w="38100">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79BB0B86-DAD6-4162-AAB8-5AA2F2B98910}"/>
              </a:ext>
            </a:extLst>
          </p:cNvPr>
          <p:cNvSpPr txBox="1">
            <a:spLocks/>
          </p:cNvSpPr>
          <p:nvPr/>
        </p:nvSpPr>
        <p:spPr>
          <a:xfrm>
            <a:off x="7119256" y="1662248"/>
            <a:ext cx="4222449" cy="3533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i-FI" sz="2000" dirty="0">
                <a:latin typeface="Times New Roman" panose="02020603050405020304" pitchFamily="18" charset="0"/>
                <a:cs typeface="Times New Roman" panose="02020603050405020304" pitchFamily="18" charset="0"/>
              </a:rPr>
              <a:t>Six simulations with different initial conditions</a:t>
            </a:r>
          </a:p>
          <a:p>
            <a:endParaRPr lang="fi-FI" sz="2000" dirty="0">
              <a:latin typeface="Times New Roman" panose="02020603050405020304" pitchFamily="18" charset="0"/>
              <a:cs typeface="Times New Roman" panose="02020603050405020304" pitchFamily="18" charset="0"/>
            </a:endParaRPr>
          </a:p>
          <a:p>
            <a:r>
              <a:rPr lang="fi-FI" sz="2000" dirty="0">
                <a:latin typeface="Times New Roman" panose="02020603050405020304" pitchFamily="18" charset="0"/>
                <a:cs typeface="Times New Roman" panose="02020603050405020304" pitchFamily="18" charset="0"/>
              </a:rPr>
              <a:t>Snow storage and groundwater table</a:t>
            </a:r>
          </a:p>
          <a:p>
            <a:endParaRPr lang="fi-FI" sz="2000" dirty="0">
              <a:latin typeface="Times New Roman" panose="02020603050405020304" pitchFamily="18" charset="0"/>
              <a:cs typeface="Times New Roman" panose="02020603050405020304" pitchFamily="18" charset="0"/>
            </a:endParaRPr>
          </a:p>
          <a:p>
            <a:endParaRPr lang="fi-FI" sz="2000" dirty="0">
              <a:latin typeface="Times New Roman" panose="02020603050405020304" pitchFamily="18" charset="0"/>
              <a:cs typeface="Times New Roman" panose="02020603050405020304" pitchFamily="18" charset="0"/>
            </a:endParaRPr>
          </a:p>
          <a:p>
            <a:r>
              <a:rPr lang="fi-FI" sz="2000" b="1" dirty="0">
                <a:latin typeface="Times New Roman" panose="02020603050405020304" pitchFamily="18" charset="0"/>
                <a:cs typeface="Times New Roman" panose="02020603050405020304" pitchFamily="18" charset="0"/>
              </a:rPr>
              <a:t>For a forecasting system:</a:t>
            </a:r>
            <a:br>
              <a:rPr lang="fi-FI" sz="2000" dirty="0">
                <a:latin typeface="Times New Roman" panose="02020603050405020304" pitchFamily="18" charset="0"/>
                <a:cs typeface="Times New Roman" panose="02020603050405020304" pitchFamily="18" charset="0"/>
              </a:rPr>
            </a:br>
            <a:r>
              <a:rPr lang="fi-FI" sz="2000" dirty="0">
                <a:latin typeface="Times New Roman" panose="02020603050405020304" pitchFamily="18" charset="0"/>
                <a:cs typeface="Times New Roman" panose="02020603050405020304" pitchFamily="18" charset="0"/>
              </a:rPr>
              <a:t>Use of a hot-start file or a routine updating the initial conditions</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882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D76FA74-939A-4E9A-9A8E-25C4540E897D}"/>
              </a:ext>
            </a:extLst>
          </p:cNvPr>
          <p:cNvSpPr>
            <a:spLocks noGrp="1"/>
          </p:cNvSpPr>
          <p:nvPr>
            <p:ph type="ftr" sz="quarter" idx="11"/>
          </p:nvPr>
        </p:nvSpPr>
        <p:spPr>
          <a:xfrm>
            <a:off x="619126" y="6407145"/>
            <a:ext cx="10953748" cy="359004"/>
          </a:xfrm>
        </p:spPr>
        <p:txBody>
          <a:bodyPr/>
          <a:lstStyle/>
          <a:p>
            <a:r>
              <a:rPr lang="fi-FI" dirty="0">
                <a:solidFill>
                  <a:schemeClr val="bg2">
                    <a:lumMod val="90000"/>
                  </a:schemeClr>
                </a:solidFill>
                <a:latin typeface="Verdana" panose="020B0604030504040204" pitchFamily="34" charset="0"/>
                <a:ea typeface="Verdana" panose="020B0604030504040204" pitchFamily="34" charset="0"/>
              </a:rPr>
              <a:t>Introduction</a:t>
            </a:r>
            <a:r>
              <a:rPr lang="fi-FI" dirty="0">
                <a:solidFill>
                  <a:schemeClr val="tx1"/>
                </a:solidFill>
                <a:latin typeface="Verdana" panose="020B0604030504040204" pitchFamily="34" charset="0"/>
                <a:ea typeface="Verdana" panose="020B0604030504040204" pitchFamily="34" charset="0"/>
              </a:rPr>
              <a:t>	</a:t>
            </a:r>
            <a:r>
              <a:rPr lang="fi-FI" dirty="0">
                <a:solidFill>
                  <a:schemeClr val="bg2">
                    <a:lumMod val="90000"/>
                  </a:schemeClr>
                </a:solidFill>
                <a:latin typeface="Verdana" panose="020B0604030504040204" pitchFamily="34" charset="0"/>
                <a:ea typeface="Verdana" panose="020B0604030504040204" pitchFamily="34" charset="0"/>
              </a:rPr>
              <a:t>Methodology	Sewer model	Case study		</a:t>
            </a:r>
            <a:r>
              <a:rPr lang="fi-FI" u="sng" dirty="0">
                <a:solidFill>
                  <a:schemeClr val="tx1"/>
                </a:solidFill>
                <a:latin typeface="Verdana" panose="020B0604030504040204" pitchFamily="34" charset="0"/>
                <a:ea typeface="Verdana" panose="020B0604030504040204" pitchFamily="34" charset="0"/>
              </a:rPr>
              <a:t>Results and conclusions</a:t>
            </a:r>
            <a:r>
              <a:rPr lang="fi-FI" u="sng" dirty="0">
                <a:solidFill>
                  <a:schemeClr val="tx1"/>
                </a:solidFill>
              </a:rPr>
              <a:t>	</a:t>
            </a:r>
            <a:r>
              <a:rPr lang="fi-FI" dirty="0"/>
              <a:t>	</a:t>
            </a:r>
            <a:endParaRPr lang="en-US" dirty="0"/>
          </a:p>
        </p:txBody>
      </p:sp>
      <p:sp>
        <p:nvSpPr>
          <p:cNvPr id="5" name="Slide Number Placeholder 4">
            <a:extLst>
              <a:ext uri="{FF2B5EF4-FFF2-40B4-BE49-F238E27FC236}">
                <a16:creationId xmlns:a16="http://schemas.microsoft.com/office/drawing/2014/main" id="{1CD51536-1A68-4CAB-839C-B132471A3ACF}"/>
              </a:ext>
            </a:extLst>
          </p:cNvPr>
          <p:cNvSpPr>
            <a:spLocks noGrp="1"/>
          </p:cNvSpPr>
          <p:nvPr>
            <p:ph type="sldNum" sz="quarter" idx="12"/>
          </p:nvPr>
        </p:nvSpPr>
        <p:spPr>
          <a:xfrm>
            <a:off x="9133115" y="6423249"/>
            <a:ext cx="2743200" cy="365125"/>
          </a:xfrm>
        </p:spPr>
        <p:txBody>
          <a:bodyPr/>
          <a:lstStyle/>
          <a:p>
            <a:fld id="{A07B9C02-8A55-4E8A-B3BA-C6B311F782CD}" type="slidenum">
              <a:rPr lang="en-US" smtClean="0"/>
              <a:t>23</a:t>
            </a:fld>
            <a:endParaRPr lang="en-US" dirty="0"/>
          </a:p>
        </p:txBody>
      </p:sp>
      <p:sp>
        <p:nvSpPr>
          <p:cNvPr id="6" name="Subtitle 2">
            <a:extLst>
              <a:ext uri="{FF2B5EF4-FFF2-40B4-BE49-F238E27FC236}">
                <a16:creationId xmlns:a16="http://schemas.microsoft.com/office/drawing/2014/main" id="{3BDD7EAE-1A78-43F0-9882-A9AD94B7E9DC}"/>
              </a:ext>
            </a:extLst>
          </p:cNvPr>
          <p:cNvSpPr txBox="1">
            <a:spLocks/>
          </p:cNvSpPr>
          <p:nvPr/>
        </p:nvSpPr>
        <p:spPr>
          <a:xfrm>
            <a:off x="582386" y="174534"/>
            <a:ext cx="11027228" cy="5840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b="1" dirty="0">
                <a:latin typeface="Times New Roman" panose="02020603050405020304" pitchFamily="18" charset="0"/>
                <a:cs typeface="Times New Roman" panose="02020603050405020304" pitchFamily="18" charset="0"/>
              </a:rPr>
              <a:t>Conclusions</a:t>
            </a:r>
            <a:endParaRPr lang="en-US" b="1" dirty="0">
              <a:latin typeface="Times New Roman" panose="02020603050405020304" pitchFamily="18" charset="0"/>
              <a:cs typeface="Times New Roman" panose="02020603050405020304" pitchFamily="18" charset="0"/>
            </a:endParaRPr>
          </a:p>
        </p:txBody>
      </p:sp>
      <p:sp>
        <p:nvSpPr>
          <p:cNvPr id="7" name="Subtitle 2">
            <a:extLst>
              <a:ext uri="{FF2B5EF4-FFF2-40B4-BE49-F238E27FC236}">
                <a16:creationId xmlns:a16="http://schemas.microsoft.com/office/drawing/2014/main" id="{9B702335-986C-4EB7-A1AC-C0F981975A61}"/>
              </a:ext>
            </a:extLst>
          </p:cNvPr>
          <p:cNvSpPr txBox="1">
            <a:spLocks/>
          </p:cNvSpPr>
          <p:nvPr/>
        </p:nvSpPr>
        <p:spPr>
          <a:xfrm>
            <a:off x="543476" y="962178"/>
            <a:ext cx="11452577" cy="5830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Both hydrological models can be used to simulate RDII in cold climates. The physics-based model performed better than the RTK model proposed in this study during the dormant season.</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
        <p:nvSpPr>
          <p:cNvPr id="8" name="Subtitle 2">
            <a:extLst>
              <a:ext uri="{FF2B5EF4-FFF2-40B4-BE49-F238E27FC236}">
                <a16:creationId xmlns:a16="http://schemas.microsoft.com/office/drawing/2014/main" id="{E4713287-14DF-44A5-8EFB-6EABD7BBFD8A}"/>
              </a:ext>
            </a:extLst>
          </p:cNvPr>
          <p:cNvSpPr txBox="1">
            <a:spLocks/>
          </p:cNvSpPr>
          <p:nvPr/>
        </p:nvSpPr>
        <p:spPr>
          <a:xfrm>
            <a:off x="543471" y="2710188"/>
            <a:ext cx="10766773" cy="718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The proposed snowmelt routine for the unit hydrograph underestimates the snowmelt volume. Variable ratio of snow depth and depth of water equivalent should be introduced.</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
        <p:nvSpPr>
          <p:cNvPr id="9" name="Subtitle 2">
            <a:extLst>
              <a:ext uri="{FF2B5EF4-FFF2-40B4-BE49-F238E27FC236}">
                <a16:creationId xmlns:a16="http://schemas.microsoft.com/office/drawing/2014/main" id="{B82178D5-977F-4C4A-8B13-267DE82BA6AB}"/>
              </a:ext>
            </a:extLst>
          </p:cNvPr>
          <p:cNvSpPr txBox="1">
            <a:spLocks/>
          </p:cNvSpPr>
          <p:nvPr/>
        </p:nvSpPr>
        <p:spPr>
          <a:xfrm>
            <a:off x="543471" y="3621856"/>
            <a:ext cx="10766773" cy="718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The results are highly sensible to the meteorological inputs. Spatial distribution of the measurements affects the simulation results.</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
        <p:nvSpPr>
          <p:cNvPr id="10" name="Subtitle 2">
            <a:extLst>
              <a:ext uri="{FF2B5EF4-FFF2-40B4-BE49-F238E27FC236}">
                <a16:creationId xmlns:a16="http://schemas.microsoft.com/office/drawing/2014/main" id="{66BD7805-C800-46E0-8A63-DBB27EEA6EC9}"/>
              </a:ext>
            </a:extLst>
          </p:cNvPr>
          <p:cNvSpPr txBox="1">
            <a:spLocks/>
          </p:cNvSpPr>
          <p:nvPr/>
        </p:nvSpPr>
        <p:spPr>
          <a:xfrm>
            <a:off x="543470" y="1795096"/>
            <a:ext cx="10766773" cy="718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Methodology for estimation of parameters and their range seems to facilitate the model set up, calibration, and application for a near to real-time forecasting system.</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
        <p:nvSpPr>
          <p:cNvPr id="11" name="Subtitle 2">
            <a:extLst>
              <a:ext uri="{FF2B5EF4-FFF2-40B4-BE49-F238E27FC236}">
                <a16:creationId xmlns:a16="http://schemas.microsoft.com/office/drawing/2014/main" id="{9F0721C2-2405-4B04-9B8A-0CE94EED0B9D}"/>
              </a:ext>
            </a:extLst>
          </p:cNvPr>
          <p:cNvSpPr txBox="1">
            <a:spLocks/>
          </p:cNvSpPr>
          <p:nvPr/>
        </p:nvSpPr>
        <p:spPr>
          <a:xfrm>
            <a:off x="543472" y="4442285"/>
            <a:ext cx="10766773" cy="718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Reducing the number of parameters to be calibrated in the physics-based model can be considered an important step towards the utilization of an optimization algorithm.</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
        <p:nvSpPr>
          <p:cNvPr id="12" name="Subtitle 2">
            <a:extLst>
              <a:ext uri="{FF2B5EF4-FFF2-40B4-BE49-F238E27FC236}">
                <a16:creationId xmlns:a16="http://schemas.microsoft.com/office/drawing/2014/main" id="{F1A368E7-DCA4-4E0A-B727-E928CAC34CD5}"/>
              </a:ext>
            </a:extLst>
          </p:cNvPr>
          <p:cNvSpPr txBox="1">
            <a:spLocks/>
          </p:cNvSpPr>
          <p:nvPr/>
        </p:nvSpPr>
        <p:spPr>
          <a:xfrm>
            <a:off x="543472" y="5277251"/>
            <a:ext cx="10766773" cy="718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Hot-start file or the update of initial conditions are also key aspects when implementing a forecasting system.</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4254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D51536-1A68-4CAB-839C-B132471A3ACF}"/>
              </a:ext>
            </a:extLst>
          </p:cNvPr>
          <p:cNvSpPr>
            <a:spLocks noGrp="1"/>
          </p:cNvSpPr>
          <p:nvPr>
            <p:ph type="sldNum" sz="quarter" idx="12"/>
          </p:nvPr>
        </p:nvSpPr>
        <p:spPr>
          <a:xfrm>
            <a:off x="9133115" y="6423249"/>
            <a:ext cx="2743200" cy="365125"/>
          </a:xfrm>
        </p:spPr>
        <p:txBody>
          <a:bodyPr/>
          <a:lstStyle/>
          <a:p>
            <a:fld id="{A07B9C02-8A55-4E8A-B3BA-C6B311F782CD}" type="slidenum">
              <a:rPr lang="en-US" smtClean="0"/>
              <a:t>24</a:t>
            </a:fld>
            <a:endParaRPr lang="en-US" dirty="0"/>
          </a:p>
        </p:txBody>
      </p:sp>
      <p:sp>
        <p:nvSpPr>
          <p:cNvPr id="6" name="Subtitle 2">
            <a:extLst>
              <a:ext uri="{FF2B5EF4-FFF2-40B4-BE49-F238E27FC236}">
                <a16:creationId xmlns:a16="http://schemas.microsoft.com/office/drawing/2014/main" id="{70A2DD44-4DC0-411A-B26E-6D03DBC96E5B}"/>
              </a:ext>
            </a:extLst>
          </p:cNvPr>
          <p:cNvSpPr txBox="1">
            <a:spLocks/>
          </p:cNvSpPr>
          <p:nvPr/>
        </p:nvSpPr>
        <p:spPr>
          <a:xfrm>
            <a:off x="464004" y="190863"/>
            <a:ext cx="11027228" cy="5840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b="1" dirty="0">
                <a:latin typeface="Times New Roman" panose="02020603050405020304" pitchFamily="18" charset="0"/>
                <a:cs typeface="Times New Roman" panose="02020603050405020304" pitchFamily="18" charset="0"/>
              </a:rPr>
              <a:t>References</a:t>
            </a:r>
            <a:endParaRPr lang="en-US" b="1" dirty="0">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6063E8D9-D071-4152-BBBD-5C0AE27F9AE6}"/>
              </a:ext>
            </a:extLst>
          </p:cNvPr>
          <p:cNvGraphicFramePr>
            <a:graphicFrameLocks noGrp="1"/>
          </p:cNvGraphicFramePr>
          <p:nvPr>
            <p:extLst>
              <p:ext uri="{D42A27DB-BD31-4B8C-83A1-F6EECF244321}">
                <p14:modId xmlns:p14="http://schemas.microsoft.com/office/powerpoint/2010/main" val="3863741050"/>
              </p:ext>
            </p:extLst>
          </p:nvPr>
        </p:nvGraphicFramePr>
        <p:xfrm>
          <a:off x="489858" y="1575006"/>
          <a:ext cx="11263992" cy="3707988"/>
        </p:xfrm>
        <a:graphic>
          <a:graphicData uri="http://schemas.openxmlformats.org/drawingml/2006/table">
            <a:tbl>
              <a:tblPr firstRow="1" bandRow="1">
                <a:tableStyleId>{5C22544A-7EE6-4342-B048-85BDC9FD1C3A}</a:tableStyleId>
              </a:tblPr>
              <a:tblGrid>
                <a:gridCol w="771855">
                  <a:extLst>
                    <a:ext uri="{9D8B030D-6E8A-4147-A177-3AD203B41FA5}">
                      <a16:colId xmlns:a16="http://schemas.microsoft.com/office/drawing/2014/main" val="430598251"/>
                    </a:ext>
                  </a:extLst>
                </a:gridCol>
                <a:gridCol w="10492137">
                  <a:extLst>
                    <a:ext uri="{9D8B030D-6E8A-4147-A177-3AD203B41FA5}">
                      <a16:colId xmlns:a16="http://schemas.microsoft.com/office/drawing/2014/main" val="2987155508"/>
                    </a:ext>
                  </a:extLst>
                </a:gridCol>
              </a:tblGrid>
              <a:tr h="36416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85050907"/>
                  </a:ext>
                </a:extLst>
              </a:tr>
              <a:tr h="509188">
                <a:tc>
                  <a:txBody>
                    <a:bodyPr/>
                    <a:lstStyle/>
                    <a:p>
                      <a:pPr algn="ctr"/>
                      <a:r>
                        <a:rPr lang="fi-FI" sz="1200" dirty="0">
                          <a:latin typeface="Times New Roman" panose="02020603050405020304" pitchFamily="18" charset="0"/>
                          <a:cs typeface="Times New Roman" panose="02020603050405020304" pitchFamily="18" charset="0"/>
                        </a:rPr>
                        <a:t>[1] </a:t>
                      </a:r>
                      <a:endParaRPr lang="en-US" sz="1200" dirty="0"/>
                    </a:p>
                  </a:txBody>
                  <a:tcPr/>
                </a:tc>
                <a:tc>
                  <a:txBody>
                    <a:bodyPr/>
                    <a:lstStyle/>
                    <a:p>
                      <a:pPr marL="0" indent="0">
                        <a:buNone/>
                      </a:pPr>
                      <a:r>
                        <a:rPr lang="en-US" sz="1200" dirty="0"/>
                        <a:t>City of San Luis Obispo - CA. Sewer Lateral Pipe Material. URL https:</a:t>
                      </a:r>
                      <a:br>
                        <a:rPr lang="en-US" sz="1200" dirty="0"/>
                      </a:br>
                      <a:r>
                        <a:rPr lang="en-US" sz="1200" dirty="0"/>
                        <a:t>//www.slocity.org/government/department-directory/utilitiesdepartment/wastewater/wastewater-collections/sewer-lateralpipe-material/. </a:t>
                      </a:r>
                    </a:p>
                  </a:txBody>
                  <a:tcPr/>
                </a:tc>
                <a:extLst>
                  <a:ext uri="{0D108BD9-81ED-4DB2-BD59-A6C34878D82A}">
                    <a16:rowId xmlns:a16="http://schemas.microsoft.com/office/drawing/2014/main" val="4152941157"/>
                  </a:ext>
                </a:extLst>
              </a:tr>
              <a:tr h="4443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i-FI" sz="1200" dirty="0">
                          <a:latin typeface="Times New Roman" panose="02020603050405020304" pitchFamily="18" charset="0"/>
                          <a:cs typeface="Times New Roman" panose="02020603050405020304" pitchFamily="18" charset="0"/>
                        </a:rPr>
                        <a:t>[2] </a:t>
                      </a:r>
                      <a:endParaRPr lang="en-US" sz="1200" dirty="0"/>
                    </a:p>
                    <a:p>
                      <a:pPr algn="ctr"/>
                      <a:endParaRPr lang="en-US" sz="1200" dirty="0"/>
                    </a:p>
                  </a:txBody>
                  <a:tcPr/>
                </a:tc>
                <a:tc>
                  <a:txBody>
                    <a:bodyPr/>
                    <a:lstStyle/>
                    <a:p>
                      <a:r>
                        <a:rPr lang="en-US" sz="1200" dirty="0"/>
                        <a:t>Alan Cressler. Combined Stormwater/Sewage Overflow, Roswell, GA, Sept. 2009, 2009. URL</a:t>
                      </a:r>
                      <a:br>
                        <a:rPr lang="en-US" sz="1200" dirty="0"/>
                      </a:br>
                      <a:r>
                        <a:rPr lang="en-US" sz="1200" dirty="0"/>
                        <a:t>https://www.usgs.gov/media/images/combined-stormwatersewageoverflow-roswell-ga-sept-2009. </a:t>
                      </a:r>
                    </a:p>
                  </a:txBody>
                  <a:tcPr/>
                </a:tc>
                <a:extLst>
                  <a:ext uri="{0D108BD9-81ED-4DB2-BD59-A6C34878D82A}">
                    <a16:rowId xmlns:a16="http://schemas.microsoft.com/office/drawing/2014/main" val="1270992568"/>
                  </a:ext>
                </a:extLst>
              </a:tr>
              <a:tr h="4516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i-FI" sz="1200" dirty="0">
                          <a:latin typeface="Times New Roman" panose="02020603050405020304" pitchFamily="18" charset="0"/>
                          <a:cs typeface="Times New Roman" panose="02020603050405020304" pitchFamily="18" charset="0"/>
                        </a:rPr>
                        <a:t>[3] </a:t>
                      </a:r>
                      <a:endParaRPr lang="en-US" sz="1200" dirty="0"/>
                    </a:p>
                    <a:p>
                      <a:pPr algn="ctr"/>
                      <a:endParaRPr lang="en-US" sz="1200" dirty="0"/>
                    </a:p>
                  </a:txBody>
                  <a:tcPr/>
                </a:tc>
                <a:tc>
                  <a:txBody>
                    <a:bodyPr/>
                    <a:lstStyle/>
                    <a:p>
                      <a:r>
                        <a:rPr lang="en-US" sz="1200" dirty="0"/>
                        <a:t>Kimberly Davis. Solving Sewer Overflows Green Or Gray WERF Shows The Way, 2016. URL </a:t>
                      </a:r>
                      <a:br>
                        <a:rPr lang="en-US" sz="1200" dirty="0"/>
                      </a:br>
                      <a:r>
                        <a:rPr lang="en-US" sz="1200" dirty="0"/>
                        <a:t>https://www.wateronline.com/doc/solving-sewer-overflowsgreen-or-gray-werf-shows-the-way-0001. </a:t>
                      </a:r>
                    </a:p>
                  </a:txBody>
                  <a:tcPr/>
                </a:tc>
                <a:extLst>
                  <a:ext uri="{0D108BD9-81ED-4DB2-BD59-A6C34878D82A}">
                    <a16:rowId xmlns:a16="http://schemas.microsoft.com/office/drawing/2014/main" val="2419882676"/>
                  </a:ext>
                </a:extLst>
              </a:tr>
              <a:tr h="1652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i-FI" sz="1200" dirty="0">
                          <a:latin typeface="Times New Roman" panose="02020603050405020304" pitchFamily="18" charset="0"/>
                          <a:cs typeface="Times New Roman" panose="02020603050405020304" pitchFamily="18" charset="0"/>
                        </a:rPr>
                        <a:t>[4] </a:t>
                      </a:r>
                      <a:endParaRPr lang="en-US" sz="1200" dirty="0"/>
                    </a:p>
                    <a:p>
                      <a:pPr algn="ctr"/>
                      <a:endParaRPr lang="en-US" sz="1200" dirty="0"/>
                    </a:p>
                  </a:txBody>
                  <a:tcPr/>
                </a:tc>
                <a:tc>
                  <a:txBody>
                    <a:bodyPr/>
                    <a:lstStyle/>
                    <a:p>
                      <a:r>
                        <a:rPr lang="en-US" sz="1200" b="0" i="0" kern="1200" dirty="0">
                          <a:solidFill>
                            <a:schemeClr val="dk1"/>
                          </a:solidFill>
                          <a:effectLst/>
                          <a:latin typeface="+mn-lt"/>
                          <a:ea typeface="+mn-ea"/>
                          <a:cs typeface="+mn-cs"/>
                        </a:rPr>
                        <a:t>Kyung Sook Choi and James E. Ball. Parameter estimation for urban runoff modelling. </a:t>
                      </a:r>
                      <a:r>
                        <a:rPr lang="en-US" sz="1200" b="0" i="1" kern="1200" dirty="0">
                          <a:solidFill>
                            <a:schemeClr val="dk1"/>
                          </a:solidFill>
                          <a:effectLst/>
                          <a:latin typeface="+mn-lt"/>
                          <a:ea typeface="+mn-ea"/>
                          <a:cs typeface="+mn-cs"/>
                        </a:rPr>
                        <a:t>Urban Water</a:t>
                      </a:r>
                      <a:r>
                        <a:rPr lang="en-US" sz="1200" b="0" i="0" kern="1200" dirty="0">
                          <a:solidFill>
                            <a:schemeClr val="dk1"/>
                          </a:solidFill>
                          <a:effectLst/>
                          <a:latin typeface="+mn-lt"/>
                          <a:ea typeface="+mn-ea"/>
                          <a:cs typeface="+mn-cs"/>
                        </a:rPr>
                        <a:t>, 2002. ISSN 14620758. doi: 10.1016/S1462-0758(01)00072-3.</a:t>
                      </a:r>
                      <a:r>
                        <a:rPr lang="en-US" sz="1000" dirty="0"/>
                        <a:t> </a:t>
                      </a:r>
                      <a:br>
                        <a:rPr lang="en-US" sz="1050" dirty="0"/>
                      </a:br>
                      <a:endParaRPr lang="en-US" sz="1050" dirty="0"/>
                    </a:p>
                  </a:txBody>
                  <a:tcPr/>
                </a:tc>
                <a:extLst>
                  <a:ext uri="{0D108BD9-81ED-4DB2-BD59-A6C34878D82A}">
                    <a16:rowId xmlns:a16="http://schemas.microsoft.com/office/drawing/2014/main" val="1594851682"/>
                  </a:ext>
                </a:extLst>
              </a:tr>
              <a:tr h="1849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i-FI" sz="1200" dirty="0">
                          <a:latin typeface="Times New Roman" panose="02020603050405020304" pitchFamily="18" charset="0"/>
                          <a:cs typeface="Times New Roman" panose="02020603050405020304" pitchFamily="18" charset="0"/>
                        </a:rPr>
                        <a:t>[5] </a:t>
                      </a:r>
                      <a:endParaRPr lang="en-US" sz="1200" dirty="0"/>
                    </a:p>
                    <a:p>
                      <a:pPr algn="ctr"/>
                      <a:endParaRPr lang="en-US" sz="1200" dirty="0"/>
                    </a:p>
                  </a:txBody>
                  <a:tcPr/>
                </a:tc>
                <a:tc>
                  <a:txBody>
                    <a:bodyPr/>
                    <a:lstStyle/>
                    <a:p>
                      <a:r>
                        <a:rPr lang="en-US" sz="1200" b="0" i="0" kern="1200" dirty="0">
                          <a:solidFill>
                            <a:schemeClr val="dk1"/>
                          </a:solidFill>
                          <a:effectLst/>
                          <a:latin typeface="+mn-lt"/>
                          <a:ea typeface="+mn-ea"/>
                          <a:cs typeface="+mn-cs"/>
                        </a:rPr>
                        <a:t>David Bennett, Reggie Rowe, Marie Strum, David Wood, Nancy Schultz, Kelly Roach, Mike Spence, and Virgil Adderley. Using ow prediction technologies to control sanitary sewer over-flows. Technical report, 1999.</a:t>
                      </a:r>
                      <a:r>
                        <a:rPr lang="en-US" sz="1000" dirty="0"/>
                        <a:t> </a:t>
                      </a:r>
                      <a:endParaRPr lang="en-US" sz="1200" dirty="0"/>
                    </a:p>
                  </a:txBody>
                  <a:tcPr/>
                </a:tc>
                <a:extLst>
                  <a:ext uri="{0D108BD9-81ED-4DB2-BD59-A6C34878D82A}">
                    <a16:rowId xmlns:a16="http://schemas.microsoft.com/office/drawing/2014/main" val="3995248054"/>
                  </a:ext>
                </a:extLst>
              </a:tr>
              <a:tr h="3641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i-FI" sz="1200" dirty="0">
                          <a:latin typeface="Times New Roman" panose="02020603050405020304" pitchFamily="18" charset="0"/>
                          <a:cs typeface="Times New Roman" panose="02020603050405020304" pitchFamily="18" charset="0"/>
                        </a:rPr>
                        <a:t>[6] </a:t>
                      </a:r>
                      <a:endParaRPr lang="en-US" sz="1200" dirty="0"/>
                    </a:p>
                    <a:p>
                      <a:pPr algn="ctr"/>
                      <a:endParaRPr lang="en-US" sz="1200" dirty="0"/>
                    </a:p>
                  </a:txBody>
                  <a:tcPr/>
                </a:tc>
                <a:tc>
                  <a:txBody>
                    <a:bodyPr/>
                    <a:lstStyle/>
                    <a:p>
                      <a:r>
                        <a:rPr lang="en-US" sz="1200" b="0" i="0" kern="1200" dirty="0">
                          <a:solidFill>
                            <a:schemeClr val="dk1"/>
                          </a:solidFill>
                          <a:effectLst/>
                          <a:latin typeface="+mn-lt"/>
                          <a:ea typeface="+mn-ea"/>
                          <a:cs typeface="+mn-cs"/>
                        </a:rPr>
                        <a:t>Srinivas </a:t>
                      </a:r>
                      <a:r>
                        <a:rPr lang="en-US" sz="1200" b="0" i="0" kern="1200" dirty="0" err="1">
                          <a:solidFill>
                            <a:schemeClr val="dk1"/>
                          </a:solidFill>
                          <a:effectLst/>
                          <a:latin typeface="+mn-lt"/>
                          <a:ea typeface="+mn-ea"/>
                          <a:cs typeface="+mn-cs"/>
                        </a:rPr>
                        <a:t>Vallabhaneni</a:t>
                      </a:r>
                      <a:r>
                        <a:rPr lang="en-US" sz="1200" b="0" i="0" kern="1200" dirty="0">
                          <a:solidFill>
                            <a:schemeClr val="dk1"/>
                          </a:solidFill>
                          <a:effectLst/>
                          <a:latin typeface="+mn-lt"/>
                          <a:ea typeface="+mn-ea"/>
                          <a:cs typeface="+mn-cs"/>
                        </a:rPr>
                        <a:t> and Edward H Burgess. Computer Tools for Sanitary Sewer System Capacity Analysis and Computer Tools for Sanitary Sewer System. </a:t>
                      </a:r>
                      <a:r>
                        <a:rPr lang="en-US" sz="1200" b="0" i="1" kern="1200" dirty="0">
                          <a:solidFill>
                            <a:schemeClr val="dk1"/>
                          </a:solidFill>
                          <a:effectLst/>
                          <a:latin typeface="+mn-lt"/>
                          <a:ea typeface="+mn-ea"/>
                          <a:cs typeface="+mn-cs"/>
                        </a:rPr>
                        <a:t>Environmental Protection</a:t>
                      </a:r>
                      <a:r>
                        <a:rPr lang="en-US" sz="1200" b="0" i="0" kern="1200" dirty="0">
                          <a:solidFill>
                            <a:schemeClr val="dk1"/>
                          </a:solidFill>
                          <a:effectLst/>
                          <a:latin typeface="+mn-lt"/>
                          <a:ea typeface="+mn-ea"/>
                          <a:cs typeface="+mn-cs"/>
                        </a:rPr>
                        <a:t>,</a:t>
                      </a:r>
                      <a:br>
                        <a:rPr lang="en-US" sz="1200" b="0" i="0" kern="1200" dirty="0">
                          <a:solidFill>
                            <a:schemeClr val="dk1"/>
                          </a:solidFill>
                          <a:effectLst/>
                          <a:latin typeface="+mn-lt"/>
                          <a:ea typeface="+mn-ea"/>
                          <a:cs typeface="+mn-cs"/>
                        </a:rPr>
                      </a:br>
                      <a:r>
                        <a:rPr lang="en-US" sz="1200" b="0" i="0" kern="1200" dirty="0">
                          <a:solidFill>
                            <a:schemeClr val="dk1"/>
                          </a:solidFill>
                          <a:effectLst/>
                          <a:latin typeface="+mn-lt"/>
                          <a:ea typeface="+mn-ea"/>
                          <a:cs typeface="+mn-cs"/>
                        </a:rPr>
                        <a:t>(October):1–104, 2007.</a:t>
                      </a:r>
                      <a:r>
                        <a:rPr lang="en-US" sz="1000" dirty="0"/>
                        <a:t> </a:t>
                      </a:r>
                    </a:p>
                  </a:txBody>
                  <a:tcPr/>
                </a:tc>
                <a:extLst>
                  <a:ext uri="{0D108BD9-81ED-4DB2-BD59-A6C34878D82A}">
                    <a16:rowId xmlns:a16="http://schemas.microsoft.com/office/drawing/2014/main" val="1897186204"/>
                  </a:ext>
                </a:extLst>
              </a:tr>
              <a:tr h="364160">
                <a:tc>
                  <a:txBody>
                    <a:bodyPr/>
                    <a:lstStyle/>
                    <a:p>
                      <a:pPr algn="ctr"/>
                      <a:endParaRPr lang="en-US" sz="1200" dirty="0"/>
                    </a:p>
                  </a:txBody>
                  <a:tcPr/>
                </a:tc>
                <a:tc>
                  <a:txBody>
                    <a:bodyPr/>
                    <a:lstStyle/>
                    <a:p>
                      <a:endParaRPr lang="en-US" sz="1200" dirty="0"/>
                    </a:p>
                  </a:txBody>
                  <a:tcPr/>
                </a:tc>
                <a:extLst>
                  <a:ext uri="{0D108BD9-81ED-4DB2-BD59-A6C34878D82A}">
                    <a16:rowId xmlns:a16="http://schemas.microsoft.com/office/drawing/2014/main" val="3779711940"/>
                  </a:ext>
                </a:extLst>
              </a:tr>
            </a:tbl>
          </a:graphicData>
        </a:graphic>
      </p:graphicFrame>
    </p:spTree>
    <p:extLst>
      <p:ext uri="{BB962C8B-B14F-4D97-AF65-F5344CB8AC3E}">
        <p14:creationId xmlns:p14="http://schemas.microsoft.com/office/powerpoint/2010/main" val="827382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D51536-1A68-4CAB-839C-B132471A3ACF}"/>
              </a:ext>
            </a:extLst>
          </p:cNvPr>
          <p:cNvSpPr>
            <a:spLocks noGrp="1"/>
          </p:cNvSpPr>
          <p:nvPr>
            <p:ph type="sldNum" sz="quarter" idx="12"/>
          </p:nvPr>
        </p:nvSpPr>
        <p:spPr>
          <a:xfrm>
            <a:off x="9133115" y="6423249"/>
            <a:ext cx="2743200" cy="365125"/>
          </a:xfrm>
        </p:spPr>
        <p:txBody>
          <a:bodyPr/>
          <a:lstStyle/>
          <a:p>
            <a:fld id="{A07B9C02-8A55-4E8A-B3BA-C6B311F782CD}" type="slidenum">
              <a:rPr lang="en-US" smtClean="0"/>
              <a:t>25</a:t>
            </a:fld>
            <a:endParaRPr lang="en-US" dirty="0"/>
          </a:p>
        </p:txBody>
      </p:sp>
      <p:sp>
        <p:nvSpPr>
          <p:cNvPr id="6" name="Subtitle 2">
            <a:extLst>
              <a:ext uri="{FF2B5EF4-FFF2-40B4-BE49-F238E27FC236}">
                <a16:creationId xmlns:a16="http://schemas.microsoft.com/office/drawing/2014/main" id="{70A2DD44-4DC0-411A-B26E-6D03DBC96E5B}"/>
              </a:ext>
            </a:extLst>
          </p:cNvPr>
          <p:cNvSpPr txBox="1">
            <a:spLocks/>
          </p:cNvSpPr>
          <p:nvPr/>
        </p:nvSpPr>
        <p:spPr>
          <a:xfrm>
            <a:off x="5076145" y="2476863"/>
            <a:ext cx="2039710" cy="5840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b="1" dirty="0">
                <a:latin typeface="Times New Roman" panose="02020603050405020304" pitchFamily="18" charset="0"/>
                <a:cs typeface="Times New Roman" panose="02020603050405020304" pitchFamily="18" charset="0"/>
              </a:rPr>
              <a:t>Thank you</a:t>
            </a:r>
            <a:endParaRPr lang="en-US" b="1" dirty="0">
              <a:latin typeface="Times New Roman" panose="02020603050405020304" pitchFamily="18" charset="0"/>
              <a:cs typeface="Times New Roman" panose="02020603050405020304" pitchFamily="18" charset="0"/>
            </a:endParaRPr>
          </a:p>
        </p:txBody>
      </p:sp>
      <p:sp>
        <p:nvSpPr>
          <p:cNvPr id="7" name="Subtitle 2">
            <a:extLst>
              <a:ext uri="{FF2B5EF4-FFF2-40B4-BE49-F238E27FC236}">
                <a16:creationId xmlns:a16="http://schemas.microsoft.com/office/drawing/2014/main" id="{776E5A03-C1DD-4561-8ADA-74E9057C60AA}"/>
              </a:ext>
            </a:extLst>
          </p:cNvPr>
          <p:cNvSpPr txBox="1">
            <a:spLocks/>
          </p:cNvSpPr>
          <p:nvPr/>
        </p:nvSpPr>
        <p:spPr>
          <a:xfrm>
            <a:off x="5076145" y="4153263"/>
            <a:ext cx="2039710" cy="5840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b="1" dirty="0">
                <a:latin typeface="Times New Roman" panose="02020603050405020304" pitchFamily="18" charset="0"/>
                <a:cs typeface="Times New Roman" panose="02020603050405020304" pitchFamily="18" charset="0"/>
              </a:rPr>
              <a:t>Questions?</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8634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D76FA74-939A-4E9A-9A8E-25C4540E897D}"/>
              </a:ext>
            </a:extLst>
          </p:cNvPr>
          <p:cNvSpPr>
            <a:spLocks noGrp="1"/>
          </p:cNvSpPr>
          <p:nvPr>
            <p:ph type="ftr" sz="quarter" idx="11"/>
          </p:nvPr>
        </p:nvSpPr>
        <p:spPr>
          <a:xfrm>
            <a:off x="619126" y="6407145"/>
            <a:ext cx="10953748" cy="359004"/>
          </a:xfrm>
        </p:spPr>
        <p:txBody>
          <a:bodyPr/>
          <a:lstStyle/>
          <a:p>
            <a:r>
              <a:rPr lang="fi-FI" dirty="0">
                <a:solidFill>
                  <a:schemeClr val="bg2">
                    <a:lumMod val="90000"/>
                  </a:schemeClr>
                </a:solidFill>
                <a:latin typeface="Verdana" panose="020B0604030504040204" pitchFamily="34" charset="0"/>
                <a:ea typeface="Verdana" panose="020B0604030504040204" pitchFamily="34" charset="0"/>
              </a:rPr>
              <a:t>Introduction</a:t>
            </a:r>
            <a:r>
              <a:rPr lang="fi-FI" dirty="0">
                <a:solidFill>
                  <a:schemeClr val="tx1"/>
                </a:solidFill>
                <a:latin typeface="Verdana" panose="020B0604030504040204" pitchFamily="34" charset="0"/>
                <a:ea typeface="Verdana" panose="020B0604030504040204" pitchFamily="34" charset="0"/>
              </a:rPr>
              <a:t>	</a:t>
            </a:r>
            <a:r>
              <a:rPr lang="fi-FI" dirty="0">
                <a:solidFill>
                  <a:schemeClr val="bg2">
                    <a:lumMod val="90000"/>
                  </a:schemeClr>
                </a:solidFill>
                <a:latin typeface="Verdana" panose="020B0604030504040204" pitchFamily="34" charset="0"/>
                <a:ea typeface="Verdana" panose="020B0604030504040204" pitchFamily="34" charset="0"/>
              </a:rPr>
              <a:t>Methodology	Sewer model	</a:t>
            </a:r>
            <a:r>
              <a:rPr lang="fi-FI" u="sng" dirty="0">
                <a:solidFill>
                  <a:schemeClr val="tx1"/>
                </a:solidFill>
                <a:latin typeface="Verdana" panose="020B0604030504040204" pitchFamily="34" charset="0"/>
                <a:ea typeface="Verdana" panose="020B0604030504040204" pitchFamily="34" charset="0"/>
              </a:rPr>
              <a:t>Case study</a:t>
            </a:r>
            <a:r>
              <a:rPr lang="fi-FI" dirty="0">
                <a:solidFill>
                  <a:schemeClr val="bg2">
                    <a:lumMod val="90000"/>
                  </a:schemeClr>
                </a:solidFill>
                <a:latin typeface="Verdana" panose="020B0604030504040204" pitchFamily="34" charset="0"/>
                <a:ea typeface="Verdana" panose="020B0604030504040204" pitchFamily="34" charset="0"/>
              </a:rPr>
              <a:t>		Results and conclusions</a:t>
            </a:r>
            <a:r>
              <a:rPr lang="fi-FI" dirty="0">
                <a:solidFill>
                  <a:schemeClr val="bg2">
                    <a:lumMod val="90000"/>
                  </a:schemeClr>
                </a:solidFill>
              </a:rPr>
              <a:t>	</a:t>
            </a:r>
            <a:r>
              <a:rPr lang="fi-FI" dirty="0"/>
              <a:t>	</a:t>
            </a:r>
            <a:endParaRPr lang="en-US" dirty="0"/>
          </a:p>
        </p:txBody>
      </p:sp>
      <p:sp>
        <p:nvSpPr>
          <p:cNvPr id="5" name="Slide Number Placeholder 4">
            <a:extLst>
              <a:ext uri="{FF2B5EF4-FFF2-40B4-BE49-F238E27FC236}">
                <a16:creationId xmlns:a16="http://schemas.microsoft.com/office/drawing/2014/main" id="{1CD51536-1A68-4CAB-839C-B132471A3ACF}"/>
              </a:ext>
            </a:extLst>
          </p:cNvPr>
          <p:cNvSpPr>
            <a:spLocks noGrp="1"/>
          </p:cNvSpPr>
          <p:nvPr>
            <p:ph type="sldNum" sz="quarter" idx="12"/>
          </p:nvPr>
        </p:nvSpPr>
        <p:spPr>
          <a:xfrm>
            <a:off x="9133115" y="6423249"/>
            <a:ext cx="2743200" cy="365125"/>
          </a:xfrm>
        </p:spPr>
        <p:txBody>
          <a:bodyPr/>
          <a:lstStyle/>
          <a:p>
            <a:fld id="{A07B9C02-8A55-4E8A-B3BA-C6B311F782CD}" type="slidenum">
              <a:rPr lang="en-US" smtClean="0"/>
              <a:t>26</a:t>
            </a:fld>
            <a:endParaRPr lang="en-US" dirty="0"/>
          </a:p>
        </p:txBody>
      </p:sp>
      <p:sp>
        <p:nvSpPr>
          <p:cNvPr id="6" name="Subtitle 2">
            <a:extLst>
              <a:ext uri="{FF2B5EF4-FFF2-40B4-BE49-F238E27FC236}">
                <a16:creationId xmlns:a16="http://schemas.microsoft.com/office/drawing/2014/main" id="{FC76E11A-0F72-4B2E-AA5F-CB20DB7D18C1}"/>
              </a:ext>
            </a:extLst>
          </p:cNvPr>
          <p:cNvSpPr txBox="1">
            <a:spLocks/>
          </p:cNvSpPr>
          <p:nvPr/>
        </p:nvSpPr>
        <p:spPr>
          <a:xfrm>
            <a:off x="582386" y="174534"/>
            <a:ext cx="11027228" cy="5840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b="1" dirty="0">
                <a:latin typeface="Times New Roman" panose="02020603050405020304" pitchFamily="18" charset="0"/>
                <a:cs typeface="Times New Roman" panose="02020603050405020304" pitchFamily="18" charset="0"/>
              </a:rPr>
              <a:t>Case study</a:t>
            </a:r>
            <a:endParaRPr lang="en-US" b="1" dirty="0">
              <a:latin typeface="Times New Roman" panose="02020603050405020304" pitchFamily="18" charset="0"/>
              <a:cs typeface="Times New Roman" panose="02020603050405020304" pitchFamily="18" charset="0"/>
            </a:endParaRPr>
          </a:p>
        </p:txBody>
      </p:sp>
      <p:pic>
        <p:nvPicPr>
          <p:cNvPr id="21" name="Picture 20">
            <a:extLst>
              <a:ext uri="{FF2B5EF4-FFF2-40B4-BE49-F238E27FC236}">
                <a16:creationId xmlns:a16="http://schemas.microsoft.com/office/drawing/2014/main" id="{596745E7-9DE2-4264-8378-831C08A3EC8D}"/>
              </a:ext>
            </a:extLst>
          </p:cNvPr>
          <p:cNvPicPr>
            <a:picLocks noChangeAspect="1"/>
          </p:cNvPicPr>
          <p:nvPr/>
        </p:nvPicPr>
        <p:blipFill>
          <a:blip r:embed="rId2"/>
          <a:stretch>
            <a:fillRect/>
          </a:stretch>
        </p:blipFill>
        <p:spPr>
          <a:xfrm>
            <a:off x="141348" y="1241708"/>
            <a:ext cx="3880882" cy="4595457"/>
          </a:xfrm>
          <a:prstGeom prst="rect">
            <a:avLst/>
          </a:prstGeom>
        </p:spPr>
      </p:pic>
      <p:pic>
        <p:nvPicPr>
          <p:cNvPr id="22" name="Picture 21">
            <a:extLst>
              <a:ext uri="{FF2B5EF4-FFF2-40B4-BE49-F238E27FC236}">
                <a16:creationId xmlns:a16="http://schemas.microsoft.com/office/drawing/2014/main" id="{A6212C54-4DC3-4681-B09D-9CEA2AD42F8A}"/>
              </a:ext>
            </a:extLst>
          </p:cNvPr>
          <p:cNvPicPr>
            <a:picLocks noChangeAspect="1"/>
          </p:cNvPicPr>
          <p:nvPr/>
        </p:nvPicPr>
        <p:blipFill>
          <a:blip r:embed="rId3"/>
          <a:stretch>
            <a:fillRect/>
          </a:stretch>
        </p:blipFill>
        <p:spPr>
          <a:xfrm>
            <a:off x="7981714" y="1323371"/>
            <a:ext cx="3995317" cy="4513794"/>
          </a:xfrm>
          <a:prstGeom prst="rect">
            <a:avLst/>
          </a:prstGeom>
        </p:spPr>
      </p:pic>
      <p:pic>
        <p:nvPicPr>
          <p:cNvPr id="23" name="Picture 22">
            <a:extLst>
              <a:ext uri="{FF2B5EF4-FFF2-40B4-BE49-F238E27FC236}">
                <a16:creationId xmlns:a16="http://schemas.microsoft.com/office/drawing/2014/main" id="{CE4E1A7C-1C30-4777-BE24-24EC263B712D}"/>
              </a:ext>
            </a:extLst>
          </p:cNvPr>
          <p:cNvPicPr>
            <a:picLocks noChangeAspect="1"/>
          </p:cNvPicPr>
          <p:nvPr/>
        </p:nvPicPr>
        <p:blipFill>
          <a:blip r:embed="rId4"/>
          <a:stretch>
            <a:fillRect/>
          </a:stretch>
        </p:blipFill>
        <p:spPr>
          <a:xfrm>
            <a:off x="3834174" y="3664934"/>
            <a:ext cx="376113" cy="391309"/>
          </a:xfrm>
          <a:prstGeom prst="rect">
            <a:avLst/>
          </a:prstGeom>
        </p:spPr>
      </p:pic>
      <p:pic>
        <p:nvPicPr>
          <p:cNvPr id="24" name="Picture 23">
            <a:extLst>
              <a:ext uri="{FF2B5EF4-FFF2-40B4-BE49-F238E27FC236}">
                <a16:creationId xmlns:a16="http://schemas.microsoft.com/office/drawing/2014/main" id="{418D620C-BE36-4950-A612-C443191EC2B7}"/>
              </a:ext>
            </a:extLst>
          </p:cNvPr>
          <p:cNvPicPr>
            <a:picLocks noChangeAspect="1"/>
          </p:cNvPicPr>
          <p:nvPr/>
        </p:nvPicPr>
        <p:blipFill>
          <a:blip r:embed="rId4"/>
          <a:stretch>
            <a:fillRect/>
          </a:stretch>
        </p:blipFill>
        <p:spPr>
          <a:xfrm>
            <a:off x="2928241" y="2657400"/>
            <a:ext cx="376113" cy="391309"/>
          </a:xfrm>
          <a:prstGeom prst="rect">
            <a:avLst/>
          </a:prstGeom>
        </p:spPr>
      </p:pic>
      <p:pic>
        <p:nvPicPr>
          <p:cNvPr id="25" name="Picture 24">
            <a:extLst>
              <a:ext uri="{FF2B5EF4-FFF2-40B4-BE49-F238E27FC236}">
                <a16:creationId xmlns:a16="http://schemas.microsoft.com/office/drawing/2014/main" id="{5256D0E7-5ED0-4496-8262-03591D8F0514}"/>
              </a:ext>
            </a:extLst>
          </p:cNvPr>
          <p:cNvPicPr>
            <a:picLocks noChangeAspect="1"/>
          </p:cNvPicPr>
          <p:nvPr/>
        </p:nvPicPr>
        <p:blipFill>
          <a:blip r:embed="rId4"/>
          <a:stretch>
            <a:fillRect/>
          </a:stretch>
        </p:blipFill>
        <p:spPr>
          <a:xfrm>
            <a:off x="2552128" y="1127716"/>
            <a:ext cx="376113" cy="391309"/>
          </a:xfrm>
          <a:prstGeom prst="rect">
            <a:avLst/>
          </a:prstGeom>
        </p:spPr>
      </p:pic>
      <p:pic>
        <p:nvPicPr>
          <p:cNvPr id="26" name="Picture 25">
            <a:extLst>
              <a:ext uri="{FF2B5EF4-FFF2-40B4-BE49-F238E27FC236}">
                <a16:creationId xmlns:a16="http://schemas.microsoft.com/office/drawing/2014/main" id="{EB0C5A42-C533-4192-AEA9-FC7F4CF07B75}"/>
              </a:ext>
            </a:extLst>
          </p:cNvPr>
          <p:cNvPicPr>
            <a:picLocks noChangeAspect="1"/>
          </p:cNvPicPr>
          <p:nvPr/>
        </p:nvPicPr>
        <p:blipFill>
          <a:blip r:embed="rId4"/>
          <a:stretch>
            <a:fillRect/>
          </a:stretch>
        </p:blipFill>
        <p:spPr>
          <a:xfrm>
            <a:off x="1239699" y="1424050"/>
            <a:ext cx="376113" cy="391309"/>
          </a:xfrm>
          <a:prstGeom prst="rect">
            <a:avLst/>
          </a:prstGeom>
        </p:spPr>
      </p:pic>
      <p:pic>
        <p:nvPicPr>
          <p:cNvPr id="27" name="Picture 26">
            <a:extLst>
              <a:ext uri="{FF2B5EF4-FFF2-40B4-BE49-F238E27FC236}">
                <a16:creationId xmlns:a16="http://schemas.microsoft.com/office/drawing/2014/main" id="{C6F8072D-7C02-4486-9FB1-A8E2059461C4}"/>
              </a:ext>
            </a:extLst>
          </p:cNvPr>
          <p:cNvPicPr>
            <a:picLocks noChangeAspect="1"/>
          </p:cNvPicPr>
          <p:nvPr/>
        </p:nvPicPr>
        <p:blipFill>
          <a:blip r:embed="rId4"/>
          <a:stretch>
            <a:fillRect/>
          </a:stretch>
        </p:blipFill>
        <p:spPr>
          <a:xfrm>
            <a:off x="2926920" y="3879313"/>
            <a:ext cx="376113" cy="391309"/>
          </a:xfrm>
          <a:prstGeom prst="rect">
            <a:avLst/>
          </a:prstGeom>
        </p:spPr>
      </p:pic>
      <p:pic>
        <p:nvPicPr>
          <p:cNvPr id="28" name="Picture 27">
            <a:extLst>
              <a:ext uri="{FF2B5EF4-FFF2-40B4-BE49-F238E27FC236}">
                <a16:creationId xmlns:a16="http://schemas.microsoft.com/office/drawing/2014/main" id="{4391766F-8625-4A1C-BD92-5451390AAC74}"/>
              </a:ext>
            </a:extLst>
          </p:cNvPr>
          <p:cNvPicPr>
            <a:picLocks noChangeAspect="1"/>
          </p:cNvPicPr>
          <p:nvPr/>
        </p:nvPicPr>
        <p:blipFill>
          <a:blip r:embed="rId4"/>
          <a:stretch>
            <a:fillRect/>
          </a:stretch>
        </p:blipFill>
        <p:spPr>
          <a:xfrm>
            <a:off x="2469720" y="4370380"/>
            <a:ext cx="376113" cy="391309"/>
          </a:xfrm>
          <a:prstGeom prst="rect">
            <a:avLst/>
          </a:prstGeom>
        </p:spPr>
      </p:pic>
      <p:pic>
        <p:nvPicPr>
          <p:cNvPr id="29" name="Picture 28">
            <a:extLst>
              <a:ext uri="{FF2B5EF4-FFF2-40B4-BE49-F238E27FC236}">
                <a16:creationId xmlns:a16="http://schemas.microsoft.com/office/drawing/2014/main" id="{0AFA720B-EEA5-40DC-A68B-BCC811EE422C}"/>
              </a:ext>
            </a:extLst>
          </p:cNvPr>
          <p:cNvPicPr>
            <a:picLocks noChangeAspect="1"/>
          </p:cNvPicPr>
          <p:nvPr/>
        </p:nvPicPr>
        <p:blipFill>
          <a:blip r:embed="rId4"/>
          <a:stretch>
            <a:fillRect/>
          </a:stretch>
        </p:blipFill>
        <p:spPr>
          <a:xfrm>
            <a:off x="2740184" y="5017688"/>
            <a:ext cx="376113" cy="391309"/>
          </a:xfrm>
          <a:prstGeom prst="rect">
            <a:avLst/>
          </a:prstGeom>
        </p:spPr>
      </p:pic>
      <p:sp>
        <p:nvSpPr>
          <p:cNvPr id="30" name="Oval 29">
            <a:extLst>
              <a:ext uri="{FF2B5EF4-FFF2-40B4-BE49-F238E27FC236}">
                <a16:creationId xmlns:a16="http://schemas.microsoft.com/office/drawing/2014/main" id="{D8282A99-BC3D-4D3D-BDAF-41C232A01817}"/>
              </a:ext>
            </a:extLst>
          </p:cNvPr>
          <p:cNvSpPr/>
          <p:nvPr/>
        </p:nvSpPr>
        <p:spPr>
          <a:xfrm>
            <a:off x="2740184" y="3860588"/>
            <a:ext cx="630306" cy="6473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009894A-BBFD-4734-A0B4-83F6D2585964}"/>
              </a:ext>
            </a:extLst>
          </p:cNvPr>
          <p:cNvSpPr/>
          <p:nvPr/>
        </p:nvSpPr>
        <p:spPr>
          <a:xfrm>
            <a:off x="2740184" y="2647596"/>
            <a:ext cx="630306" cy="6473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91718250-A5E3-40B6-9CEB-0674381601DF}"/>
              </a:ext>
            </a:extLst>
          </p:cNvPr>
          <p:cNvSpPr txBox="1"/>
          <p:nvPr/>
        </p:nvSpPr>
        <p:spPr>
          <a:xfrm>
            <a:off x="4671511" y="1138704"/>
            <a:ext cx="2472267" cy="369332"/>
          </a:xfrm>
          <a:prstGeom prst="rect">
            <a:avLst/>
          </a:prstGeom>
          <a:noFill/>
        </p:spPr>
        <p:txBody>
          <a:bodyPr wrap="square" rtlCol="0">
            <a:spAutoFit/>
          </a:bodyPr>
          <a:lstStyle/>
          <a:p>
            <a:pPr marL="285750" indent="-285750">
              <a:buFont typeface="Arial" panose="020B0604020202020204" pitchFamily="34" charset="0"/>
              <a:buChar char="•"/>
            </a:pPr>
            <a:r>
              <a:rPr lang="fi-FI" dirty="0"/>
              <a:t>7 Pumping Stations</a:t>
            </a:r>
            <a:endParaRPr lang="en-US" dirty="0"/>
          </a:p>
        </p:txBody>
      </p:sp>
      <p:sp>
        <p:nvSpPr>
          <p:cNvPr id="33" name="TextBox 32">
            <a:extLst>
              <a:ext uri="{FF2B5EF4-FFF2-40B4-BE49-F238E27FC236}">
                <a16:creationId xmlns:a16="http://schemas.microsoft.com/office/drawing/2014/main" id="{A9E193C6-1783-40B6-8BB3-023415AFA36C}"/>
              </a:ext>
            </a:extLst>
          </p:cNvPr>
          <p:cNvSpPr txBox="1"/>
          <p:nvPr/>
        </p:nvSpPr>
        <p:spPr>
          <a:xfrm>
            <a:off x="4658251" y="1957743"/>
            <a:ext cx="2868616" cy="646331"/>
          </a:xfrm>
          <a:prstGeom prst="rect">
            <a:avLst/>
          </a:prstGeom>
          <a:noFill/>
        </p:spPr>
        <p:txBody>
          <a:bodyPr wrap="square" rtlCol="0">
            <a:spAutoFit/>
          </a:bodyPr>
          <a:lstStyle/>
          <a:p>
            <a:pPr marL="285750" indent="-285750">
              <a:buFont typeface="Arial" panose="020B0604020202020204" pitchFamily="34" charset="0"/>
              <a:buChar char="•"/>
            </a:pPr>
            <a:r>
              <a:rPr lang="fi-FI" dirty="0"/>
              <a:t>Measurements for 2018 in 2 pumping stations</a:t>
            </a:r>
            <a:endParaRPr lang="en-US" dirty="0"/>
          </a:p>
        </p:txBody>
      </p:sp>
      <p:sp>
        <p:nvSpPr>
          <p:cNvPr id="34" name="TextBox 33">
            <a:extLst>
              <a:ext uri="{FF2B5EF4-FFF2-40B4-BE49-F238E27FC236}">
                <a16:creationId xmlns:a16="http://schemas.microsoft.com/office/drawing/2014/main" id="{03B0D62E-D305-43DA-9B44-D1391204E0B9}"/>
              </a:ext>
            </a:extLst>
          </p:cNvPr>
          <p:cNvSpPr txBox="1"/>
          <p:nvPr/>
        </p:nvSpPr>
        <p:spPr>
          <a:xfrm>
            <a:off x="4658251" y="3064769"/>
            <a:ext cx="2868616" cy="923330"/>
          </a:xfrm>
          <a:prstGeom prst="rect">
            <a:avLst/>
          </a:prstGeom>
          <a:noFill/>
        </p:spPr>
        <p:txBody>
          <a:bodyPr wrap="square" rtlCol="0">
            <a:spAutoFit/>
          </a:bodyPr>
          <a:lstStyle/>
          <a:p>
            <a:pPr marL="285750" indent="-285750">
              <a:buFont typeface="Arial" panose="020B0604020202020204" pitchFamily="34" charset="0"/>
              <a:buChar char="•"/>
            </a:pPr>
            <a:r>
              <a:rPr lang="fi-FI" dirty="0"/>
              <a:t>Method 1: </a:t>
            </a:r>
          </a:p>
          <a:p>
            <a:pPr marL="271463"/>
            <a:r>
              <a:rPr lang="fi-FI" dirty="0"/>
              <a:t>Proposed 7 UH. One for each pumping station</a:t>
            </a:r>
            <a:endParaRPr lang="en-US" dirty="0"/>
          </a:p>
        </p:txBody>
      </p:sp>
      <p:sp>
        <p:nvSpPr>
          <p:cNvPr id="35" name="TextBox 34">
            <a:extLst>
              <a:ext uri="{FF2B5EF4-FFF2-40B4-BE49-F238E27FC236}">
                <a16:creationId xmlns:a16="http://schemas.microsoft.com/office/drawing/2014/main" id="{EF06E8F8-BC9D-4611-8BEC-A5633ABBF929}"/>
              </a:ext>
            </a:extLst>
          </p:cNvPr>
          <p:cNvSpPr txBox="1"/>
          <p:nvPr/>
        </p:nvSpPr>
        <p:spPr>
          <a:xfrm>
            <a:off x="4671511" y="4479774"/>
            <a:ext cx="2868616" cy="923330"/>
          </a:xfrm>
          <a:prstGeom prst="rect">
            <a:avLst/>
          </a:prstGeom>
          <a:noFill/>
        </p:spPr>
        <p:txBody>
          <a:bodyPr wrap="square" rtlCol="0">
            <a:spAutoFit/>
          </a:bodyPr>
          <a:lstStyle/>
          <a:p>
            <a:pPr marL="285750" indent="-285750">
              <a:buFont typeface="Arial" panose="020B0604020202020204" pitchFamily="34" charset="0"/>
              <a:buChar char="•"/>
            </a:pPr>
            <a:r>
              <a:rPr lang="fi-FI" dirty="0"/>
              <a:t>Method 2: </a:t>
            </a:r>
          </a:p>
          <a:p>
            <a:pPr marL="271463"/>
            <a:r>
              <a:rPr lang="fi-FI" dirty="0"/>
              <a:t>7 subcatchments, one for each pumping station</a:t>
            </a:r>
            <a:endParaRPr lang="en-US" dirty="0"/>
          </a:p>
        </p:txBody>
      </p:sp>
    </p:spTree>
    <p:extLst>
      <p:ext uri="{BB962C8B-B14F-4D97-AF65-F5344CB8AC3E}">
        <p14:creationId xmlns:p14="http://schemas.microsoft.com/office/powerpoint/2010/main" val="60569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p:bldP spid="33" grpId="0"/>
      <p:bldP spid="34" grpId="0"/>
      <p:bldP spid="35"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D51536-1A68-4CAB-839C-B132471A3ACF}"/>
              </a:ext>
            </a:extLst>
          </p:cNvPr>
          <p:cNvSpPr>
            <a:spLocks noGrp="1"/>
          </p:cNvSpPr>
          <p:nvPr>
            <p:ph type="sldNum" sz="quarter" idx="12"/>
          </p:nvPr>
        </p:nvSpPr>
        <p:spPr>
          <a:xfrm>
            <a:off x="9133115" y="6423249"/>
            <a:ext cx="2743200" cy="365125"/>
          </a:xfrm>
        </p:spPr>
        <p:txBody>
          <a:bodyPr/>
          <a:lstStyle/>
          <a:p>
            <a:fld id="{A07B9C02-8A55-4E8A-B3BA-C6B311F782CD}" type="slidenum">
              <a:rPr lang="en-US" smtClean="0"/>
              <a:t>27</a:t>
            </a:fld>
            <a:endParaRPr lang="en-US" dirty="0"/>
          </a:p>
        </p:txBody>
      </p:sp>
      <p:sp>
        <p:nvSpPr>
          <p:cNvPr id="6" name="Subtitle 2">
            <a:extLst>
              <a:ext uri="{FF2B5EF4-FFF2-40B4-BE49-F238E27FC236}">
                <a16:creationId xmlns:a16="http://schemas.microsoft.com/office/drawing/2014/main" id="{FC76E11A-0F72-4B2E-AA5F-CB20DB7D18C1}"/>
              </a:ext>
            </a:extLst>
          </p:cNvPr>
          <p:cNvSpPr txBox="1">
            <a:spLocks/>
          </p:cNvSpPr>
          <p:nvPr/>
        </p:nvSpPr>
        <p:spPr>
          <a:xfrm>
            <a:off x="582386" y="174534"/>
            <a:ext cx="11027228" cy="5840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b="1" dirty="0">
                <a:latin typeface="Times New Roman" panose="02020603050405020304" pitchFamily="18" charset="0"/>
                <a:cs typeface="Times New Roman" panose="02020603050405020304" pitchFamily="18" charset="0"/>
              </a:rPr>
              <a:t>Parameters of each hydrological model</a:t>
            </a:r>
            <a:endParaRPr lang="en-US" b="1" dirty="0">
              <a:latin typeface="Times New Roman" panose="02020603050405020304" pitchFamily="18" charset="0"/>
              <a:cs typeface="Times New Roman" panose="02020603050405020304" pitchFamily="18" charset="0"/>
            </a:endParaRPr>
          </a:p>
        </p:txBody>
      </p:sp>
      <p:sp>
        <p:nvSpPr>
          <p:cNvPr id="20" name="Content Placeholder 2">
            <a:extLst>
              <a:ext uri="{FF2B5EF4-FFF2-40B4-BE49-F238E27FC236}">
                <a16:creationId xmlns:a16="http://schemas.microsoft.com/office/drawing/2014/main" id="{0E165E96-E5EB-4FBC-A2CD-BCB9953FFC29}"/>
              </a:ext>
            </a:extLst>
          </p:cNvPr>
          <p:cNvSpPr txBox="1">
            <a:spLocks/>
          </p:cNvSpPr>
          <p:nvPr/>
        </p:nvSpPr>
        <p:spPr>
          <a:xfrm>
            <a:off x="709126" y="921139"/>
            <a:ext cx="5181600" cy="5198923"/>
          </a:xfrm>
          <a:prstGeom prst="roundRect">
            <a:avLst/>
          </a:prstGeom>
          <a:ln w="38100">
            <a:solidFill>
              <a:schemeClr val="accent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i-FI" dirty="0"/>
              <a:t>Physics-based</a:t>
            </a:r>
            <a:endParaRPr lang="en-US" dirty="0"/>
          </a:p>
          <a:p>
            <a:pPr marL="0" indent="0">
              <a:buFont typeface="Arial" panose="020B0604020202020204" pitchFamily="34" charset="0"/>
              <a:buNone/>
            </a:pPr>
            <a:br>
              <a:rPr lang="fi-FI" dirty="0"/>
            </a:br>
            <a:endParaRPr lang="en-US" dirty="0"/>
          </a:p>
        </p:txBody>
      </p:sp>
      <p:sp>
        <p:nvSpPr>
          <p:cNvPr id="21" name="Content Placeholder 3">
            <a:extLst>
              <a:ext uri="{FF2B5EF4-FFF2-40B4-BE49-F238E27FC236}">
                <a16:creationId xmlns:a16="http://schemas.microsoft.com/office/drawing/2014/main" id="{F537808C-A404-48D4-AB3D-55AD67D6744C}"/>
              </a:ext>
            </a:extLst>
          </p:cNvPr>
          <p:cNvSpPr txBox="1">
            <a:spLocks/>
          </p:cNvSpPr>
          <p:nvPr/>
        </p:nvSpPr>
        <p:spPr>
          <a:xfrm>
            <a:off x="6294806" y="921139"/>
            <a:ext cx="5181600" cy="5196873"/>
          </a:xfrm>
          <a:prstGeom prst="roundRect">
            <a:avLst/>
          </a:prstGeom>
          <a:ln w="38100">
            <a:solidFill>
              <a:schemeClr val="accent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i-FI" dirty="0"/>
              <a:t>RTK unit hydrograph</a:t>
            </a:r>
            <a:endParaRPr lang="en-US" dirty="0"/>
          </a:p>
        </p:txBody>
      </p:sp>
      <p:pic>
        <p:nvPicPr>
          <p:cNvPr id="22" name="Picture 21">
            <a:extLst>
              <a:ext uri="{FF2B5EF4-FFF2-40B4-BE49-F238E27FC236}">
                <a16:creationId xmlns:a16="http://schemas.microsoft.com/office/drawing/2014/main" id="{7BB9356F-2413-4756-BAAE-03134FF5276D}"/>
              </a:ext>
            </a:extLst>
          </p:cNvPr>
          <p:cNvPicPr>
            <a:picLocks noChangeAspect="1"/>
          </p:cNvPicPr>
          <p:nvPr/>
        </p:nvPicPr>
        <p:blipFill>
          <a:blip r:embed="rId3"/>
          <a:stretch>
            <a:fillRect/>
          </a:stretch>
        </p:blipFill>
        <p:spPr>
          <a:xfrm>
            <a:off x="3706233" y="1055476"/>
            <a:ext cx="352968" cy="425395"/>
          </a:xfrm>
          <a:prstGeom prst="rect">
            <a:avLst/>
          </a:prstGeom>
        </p:spPr>
      </p:pic>
      <p:pic>
        <p:nvPicPr>
          <p:cNvPr id="23" name="Picture 22">
            <a:extLst>
              <a:ext uri="{FF2B5EF4-FFF2-40B4-BE49-F238E27FC236}">
                <a16:creationId xmlns:a16="http://schemas.microsoft.com/office/drawing/2014/main" id="{F92D6067-8EFA-441B-8332-C853D02F1A65}"/>
              </a:ext>
            </a:extLst>
          </p:cNvPr>
          <p:cNvPicPr>
            <a:picLocks noChangeAspect="1"/>
          </p:cNvPicPr>
          <p:nvPr/>
        </p:nvPicPr>
        <p:blipFill>
          <a:blip r:embed="rId4"/>
          <a:stretch>
            <a:fillRect/>
          </a:stretch>
        </p:blipFill>
        <p:spPr>
          <a:xfrm>
            <a:off x="9805029" y="1149421"/>
            <a:ext cx="376113" cy="391309"/>
          </a:xfrm>
          <a:prstGeom prst="rect">
            <a:avLst/>
          </a:prstGeom>
        </p:spPr>
      </p:pic>
      <p:sp>
        <p:nvSpPr>
          <p:cNvPr id="24" name="Title 10">
            <a:extLst>
              <a:ext uri="{FF2B5EF4-FFF2-40B4-BE49-F238E27FC236}">
                <a16:creationId xmlns:a16="http://schemas.microsoft.com/office/drawing/2014/main" id="{049B4585-8EA2-48B3-AD74-D680F60D4903}"/>
              </a:ext>
            </a:extLst>
          </p:cNvPr>
          <p:cNvSpPr txBox="1">
            <a:spLocks/>
          </p:cNvSpPr>
          <p:nvPr/>
        </p:nvSpPr>
        <p:spPr>
          <a:xfrm>
            <a:off x="7076910" y="5800711"/>
            <a:ext cx="2282719" cy="35008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i-FI" sz="2000" b="1" dirty="0"/>
              <a:t>Total number: 18</a:t>
            </a:r>
            <a:endParaRPr lang="en-US" sz="2000" b="1" dirty="0"/>
          </a:p>
        </p:txBody>
      </p:sp>
      <p:sp>
        <p:nvSpPr>
          <p:cNvPr id="25" name="TextBox 24">
            <a:extLst>
              <a:ext uri="{FF2B5EF4-FFF2-40B4-BE49-F238E27FC236}">
                <a16:creationId xmlns:a16="http://schemas.microsoft.com/office/drawing/2014/main" id="{4E3B3BD4-EF7D-4302-8791-98AC8B978F06}"/>
              </a:ext>
            </a:extLst>
          </p:cNvPr>
          <p:cNvSpPr txBox="1"/>
          <p:nvPr/>
        </p:nvSpPr>
        <p:spPr>
          <a:xfrm>
            <a:off x="2489212" y="1971155"/>
            <a:ext cx="1487426" cy="2539960"/>
          </a:xfrm>
          <a:prstGeom prst="roundRect">
            <a:avLst/>
          </a:prstGeom>
          <a:solidFill>
            <a:schemeClr val="accent5">
              <a:lumMod val="40000"/>
              <a:lumOff val="60000"/>
            </a:schemeClr>
          </a:solidFill>
          <a:ln>
            <a:solidFill>
              <a:schemeClr val="tx1"/>
            </a:solidFill>
          </a:ln>
        </p:spPr>
        <p:txBody>
          <a:bodyPr wrap="square" rtlCol="0">
            <a:spAutoFit/>
          </a:bodyPr>
          <a:lstStyle/>
          <a:p>
            <a:pPr algn="ctr"/>
            <a:r>
              <a:rPr lang="fi-FI" sz="1000" b="1" dirty="0"/>
              <a:t>GROUNDWATER</a:t>
            </a:r>
            <a:endParaRPr lang="fi-FI" sz="1000" dirty="0"/>
          </a:p>
          <a:p>
            <a:r>
              <a:rPr lang="fi-FI" sz="1000" dirty="0"/>
              <a:t>Porosity</a:t>
            </a:r>
            <a:br>
              <a:rPr lang="fi-FI" sz="1000" dirty="0"/>
            </a:br>
            <a:r>
              <a:rPr lang="fi-FI" sz="1000" dirty="0"/>
              <a:t>Wilting Point</a:t>
            </a:r>
            <a:br>
              <a:rPr lang="fi-FI" sz="1000" dirty="0"/>
            </a:br>
            <a:r>
              <a:rPr lang="fi-FI" sz="1000" dirty="0"/>
              <a:t>Field Capacity</a:t>
            </a:r>
          </a:p>
          <a:p>
            <a:r>
              <a:rPr lang="fi-FI" sz="1000" dirty="0"/>
              <a:t>Conductivity</a:t>
            </a:r>
          </a:p>
          <a:p>
            <a:r>
              <a:rPr lang="fi-FI" sz="1000" dirty="0"/>
              <a:t>Conductivity Slope</a:t>
            </a:r>
          </a:p>
          <a:p>
            <a:r>
              <a:rPr lang="fi-FI" sz="1000" dirty="0"/>
              <a:t>Tension Slope</a:t>
            </a:r>
          </a:p>
          <a:p>
            <a:r>
              <a:rPr lang="fi-FI" sz="1000" dirty="0"/>
              <a:t>Upper Evap. Fraction</a:t>
            </a:r>
          </a:p>
          <a:p>
            <a:r>
              <a:rPr lang="fi-FI" sz="1000" dirty="0"/>
              <a:t>Lower Evap. Depth</a:t>
            </a:r>
          </a:p>
          <a:p>
            <a:r>
              <a:rPr lang="fi-FI" sz="1000" dirty="0"/>
              <a:t>Lower GW Loss Rate</a:t>
            </a:r>
          </a:p>
          <a:p>
            <a:r>
              <a:rPr lang="fi-FI" sz="1000" dirty="0"/>
              <a:t>Bottom Elevation</a:t>
            </a:r>
          </a:p>
          <a:p>
            <a:r>
              <a:rPr lang="fi-FI" sz="1000" dirty="0"/>
              <a:t>Water Table Elevation</a:t>
            </a:r>
          </a:p>
          <a:p>
            <a:r>
              <a:rPr lang="fi-FI" sz="1000" dirty="0"/>
              <a:t>Unsat. Zone Moisture</a:t>
            </a:r>
            <a:br>
              <a:rPr lang="fi-FI" sz="1000" dirty="0"/>
            </a:br>
            <a:r>
              <a:rPr lang="fi-FI" sz="1000" dirty="0"/>
              <a:t>Equation for GW flow</a:t>
            </a:r>
          </a:p>
          <a:p>
            <a:r>
              <a:rPr lang="en-US" sz="1000" b="1" dirty="0"/>
              <a:t>Total: 13</a:t>
            </a:r>
            <a:endParaRPr lang="fi-FI" sz="1000" b="1" dirty="0"/>
          </a:p>
        </p:txBody>
      </p:sp>
      <p:sp>
        <p:nvSpPr>
          <p:cNvPr id="26" name="TextBox 25">
            <a:extLst>
              <a:ext uri="{FF2B5EF4-FFF2-40B4-BE49-F238E27FC236}">
                <a16:creationId xmlns:a16="http://schemas.microsoft.com/office/drawing/2014/main" id="{EBA28825-D5EA-4BFE-BCE7-75DA69B3B67E}"/>
              </a:ext>
            </a:extLst>
          </p:cNvPr>
          <p:cNvSpPr txBox="1"/>
          <p:nvPr/>
        </p:nvSpPr>
        <p:spPr>
          <a:xfrm>
            <a:off x="4016671" y="1523765"/>
            <a:ext cx="1716226" cy="1788974"/>
          </a:xfrm>
          <a:prstGeom prst="roundRect">
            <a:avLst/>
          </a:prstGeom>
          <a:solidFill>
            <a:srgbClr val="00FFFF"/>
          </a:solidFill>
          <a:ln>
            <a:solidFill>
              <a:schemeClr val="tx1"/>
            </a:solidFill>
          </a:ln>
        </p:spPr>
        <p:txBody>
          <a:bodyPr wrap="square" rtlCol="0">
            <a:spAutoFit/>
          </a:bodyPr>
          <a:lstStyle/>
          <a:p>
            <a:pPr algn="ctr"/>
            <a:r>
              <a:rPr lang="en-US" sz="1000" b="1" dirty="0"/>
              <a:t>SNOW PACK</a:t>
            </a:r>
            <a:endParaRPr lang="en-US" sz="1000" dirty="0">
              <a:solidFill>
                <a:srgbClr val="0070C0"/>
              </a:solidFill>
            </a:endParaRPr>
          </a:p>
          <a:p>
            <a:r>
              <a:rPr lang="en-US" sz="1000" dirty="0"/>
              <a:t>Min Melt Coefficient (x3)</a:t>
            </a:r>
          </a:p>
          <a:p>
            <a:r>
              <a:rPr lang="en-US" sz="1000" dirty="0"/>
              <a:t>Max Melt Coefficient(x3)</a:t>
            </a:r>
          </a:p>
          <a:p>
            <a:r>
              <a:rPr lang="en-US" sz="1000" dirty="0"/>
              <a:t>Base Temperature(x3)</a:t>
            </a:r>
          </a:p>
          <a:p>
            <a:r>
              <a:rPr lang="en-US" sz="1000" dirty="0"/>
              <a:t>Frac. Free. W. Capacity(x3)</a:t>
            </a:r>
          </a:p>
          <a:p>
            <a:r>
              <a:rPr lang="en-US" sz="1000" dirty="0"/>
              <a:t>Initial Snow Depth</a:t>
            </a:r>
          </a:p>
          <a:p>
            <a:r>
              <a:rPr lang="en-US" sz="1000" dirty="0"/>
              <a:t>Initial Free Water</a:t>
            </a:r>
          </a:p>
          <a:p>
            <a:r>
              <a:rPr lang="en-US" sz="1000" dirty="0"/>
              <a:t>Depth at 100% Cover(x3)</a:t>
            </a:r>
            <a:br>
              <a:rPr lang="en-US" sz="1000" dirty="0"/>
            </a:br>
            <a:r>
              <a:rPr lang="en-US" sz="1000" b="1" dirty="0"/>
              <a:t>Total: 17</a:t>
            </a:r>
          </a:p>
        </p:txBody>
      </p:sp>
      <p:sp>
        <p:nvSpPr>
          <p:cNvPr id="27" name="TextBox 26">
            <a:extLst>
              <a:ext uri="{FF2B5EF4-FFF2-40B4-BE49-F238E27FC236}">
                <a16:creationId xmlns:a16="http://schemas.microsoft.com/office/drawing/2014/main" id="{4FBDDDF1-6731-4911-8A71-99AC156B5393}"/>
              </a:ext>
            </a:extLst>
          </p:cNvPr>
          <p:cNvSpPr txBox="1"/>
          <p:nvPr/>
        </p:nvSpPr>
        <p:spPr>
          <a:xfrm>
            <a:off x="4104261" y="3390105"/>
            <a:ext cx="1541173" cy="1464231"/>
          </a:xfrm>
          <a:prstGeom prst="roundRect">
            <a:avLst/>
          </a:prstGeom>
          <a:solidFill>
            <a:srgbClr val="FFC000"/>
          </a:solidFill>
          <a:ln>
            <a:solidFill>
              <a:schemeClr val="tx1"/>
            </a:solidFill>
          </a:ln>
        </p:spPr>
        <p:txBody>
          <a:bodyPr wrap="square" rtlCol="0">
            <a:spAutoFit/>
          </a:bodyPr>
          <a:lstStyle/>
          <a:p>
            <a:pPr algn="ctr"/>
            <a:r>
              <a:rPr lang="en-US" sz="1000" b="1" dirty="0"/>
              <a:t>SNOW MELT</a:t>
            </a:r>
          </a:p>
          <a:p>
            <a:r>
              <a:rPr lang="en-US" sz="1000" dirty="0"/>
              <a:t>ATI weight Frac</a:t>
            </a:r>
          </a:p>
          <a:p>
            <a:r>
              <a:rPr lang="en-US" sz="1000" dirty="0"/>
              <a:t>Dividing Temp</a:t>
            </a:r>
          </a:p>
          <a:p>
            <a:r>
              <a:rPr lang="en-US" sz="1000" dirty="0"/>
              <a:t>Negative Melt Ratio</a:t>
            </a:r>
          </a:p>
          <a:p>
            <a:r>
              <a:rPr lang="en-US" sz="1000" dirty="0"/>
              <a:t>Elev. Above MSL</a:t>
            </a:r>
          </a:p>
          <a:p>
            <a:r>
              <a:rPr lang="en-US" sz="1000" dirty="0"/>
              <a:t>Latitude</a:t>
            </a:r>
          </a:p>
          <a:p>
            <a:r>
              <a:rPr lang="en-US" sz="1000" dirty="0"/>
              <a:t>Longitude correct</a:t>
            </a:r>
            <a:endParaRPr lang="en-US" sz="1000" b="1" dirty="0"/>
          </a:p>
          <a:p>
            <a:r>
              <a:rPr lang="en-US" sz="1000" b="1" dirty="0"/>
              <a:t>Total: 6</a:t>
            </a:r>
          </a:p>
        </p:txBody>
      </p:sp>
      <p:sp>
        <p:nvSpPr>
          <p:cNvPr id="28" name="TextBox 27">
            <a:extLst>
              <a:ext uri="{FF2B5EF4-FFF2-40B4-BE49-F238E27FC236}">
                <a16:creationId xmlns:a16="http://schemas.microsoft.com/office/drawing/2014/main" id="{5E88E5FB-76E0-4FD5-B81B-E5A465BA938E}"/>
              </a:ext>
            </a:extLst>
          </p:cNvPr>
          <p:cNvSpPr txBox="1"/>
          <p:nvPr/>
        </p:nvSpPr>
        <p:spPr>
          <a:xfrm>
            <a:off x="6898137" y="2857855"/>
            <a:ext cx="1043414" cy="1323439"/>
          </a:xfrm>
          <a:prstGeom prst="roundRect">
            <a:avLst/>
          </a:prstGeom>
          <a:noFill/>
          <a:ln>
            <a:solidFill>
              <a:schemeClr val="tx1"/>
            </a:solidFill>
          </a:ln>
        </p:spPr>
        <p:txBody>
          <a:bodyPr wrap="square" rtlCol="0">
            <a:noAutofit/>
          </a:bodyPr>
          <a:lstStyle/>
          <a:p>
            <a:r>
              <a:rPr lang="en-US" sz="1000" b="1" dirty="0"/>
              <a:t>Short-Term</a:t>
            </a:r>
            <a:br>
              <a:rPr lang="en-US" sz="1000" dirty="0"/>
            </a:br>
            <a:endParaRPr lang="en-US" sz="1000" dirty="0"/>
          </a:p>
          <a:p>
            <a:r>
              <a:rPr lang="en-US" sz="1000" dirty="0"/>
              <a:t>R short</a:t>
            </a:r>
            <a:br>
              <a:rPr lang="en-US" sz="1000" dirty="0"/>
            </a:br>
            <a:r>
              <a:rPr lang="en-US" sz="1000" dirty="0"/>
              <a:t>T short</a:t>
            </a:r>
            <a:br>
              <a:rPr lang="en-US" sz="1000" dirty="0"/>
            </a:br>
            <a:r>
              <a:rPr lang="en-US" sz="1000" dirty="0"/>
              <a:t>K short</a:t>
            </a:r>
            <a:br>
              <a:rPr lang="en-US" sz="1000" dirty="0"/>
            </a:br>
            <a:r>
              <a:rPr lang="en-US" sz="1000" dirty="0" err="1"/>
              <a:t>Dmax</a:t>
            </a:r>
            <a:r>
              <a:rPr lang="en-US" sz="1000" dirty="0"/>
              <a:t> short</a:t>
            </a:r>
          </a:p>
          <a:p>
            <a:r>
              <a:rPr lang="en-US" sz="1000" dirty="0" err="1"/>
              <a:t>Drec</a:t>
            </a:r>
            <a:r>
              <a:rPr lang="en-US" sz="1000" dirty="0"/>
              <a:t> short</a:t>
            </a:r>
          </a:p>
          <a:p>
            <a:r>
              <a:rPr lang="en-US" sz="1000" dirty="0"/>
              <a:t>Do short</a:t>
            </a:r>
            <a:br>
              <a:rPr lang="en-US" sz="1000" b="1" dirty="0">
                <a:solidFill>
                  <a:schemeClr val="bg1">
                    <a:lumMod val="65000"/>
                  </a:schemeClr>
                </a:solidFill>
              </a:rPr>
            </a:br>
            <a:br>
              <a:rPr lang="en-US" sz="1000" b="1" dirty="0">
                <a:solidFill>
                  <a:schemeClr val="bg1">
                    <a:lumMod val="65000"/>
                  </a:schemeClr>
                </a:solidFill>
              </a:rPr>
            </a:br>
            <a:endParaRPr lang="en-US" sz="1000" b="1" dirty="0"/>
          </a:p>
        </p:txBody>
      </p:sp>
      <p:sp>
        <p:nvSpPr>
          <p:cNvPr id="29" name="TextBox 28">
            <a:extLst>
              <a:ext uri="{FF2B5EF4-FFF2-40B4-BE49-F238E27FC236}">
                <a16:creationId xmlns:a16="http://schemas.microsoft.com/office/drawing/2014/main" id="{233C9FE7-6F66-4363-9AD3-2A4190C75C5C}"/>
              </a:ext>
            </a:extLst>
          </p:cNvPr>
          <p:cNvSpPr txBox="1"/>
          <p:nvPr/>
        </p:nvSpPr>
        <p:spPr>
          <a:xfrm>
            <a:off x="2489212" y="4646270"/>
            <a:ext cx="1541173" cy="1123712"/>
          </a:xfrm>
          <a:prstGeom prst="roundRect">
            <a:avLst/>
          </a:prstGeom>
          <a:solidFill>
            <a:schemeClr val="accent2">
              <a:lumMod val="75000"/>
            </a:schemeClr>
          </a:solidFill>
          <a:ln>
            <a:solidFill>
              <a:schemeClr val="tx1"/>
            </a:solidFill>
          </a:ln>
        </p:spPr>
        <p:txBody>
          <a:bodyPr wrap="square" rtlCol="0">
            <a:spAutoFit/>
          </a:bodyPr>
          <a:lstStyle/>
          <a:p>
            <a:pPr algn="ctr"/>
            <a:r>
              <a:rPr lang="fi-FI" sz="1000" b="1" dirty="0"/>
              <a:t>INFILTRATION</a:t>
            </a:r>
            <a:endParaRPr lang="en-US" sz="1000" dirty="0"/>
          </a:p>
          <a:p>
            <a:r>
              <a:rPr lang="en-US" sz="1000" dirty="0"/>
              <a:t>Max. </a:t>
            </a:r>
            <a:r>
              <a:rPr lang="en-US" sz="1000" dirty="0" err="1"/>
              <a:t>Infil</a:t>
            </a:r>
            <a:r>
              <a:rPr lang="en-US" sz="1000" dirty="0"/>
              <a:t>. Rate</a:t>
            </a:r>
            <a:br>
              <a:rPr lang="en-US" sz="1000" dirty="0"/>
            </a:br>
            <a:r>
              <a:rPr lang="en-US" sz="1000" dirty="0"/>
              <a:t>Min. </a:t>
            </a:r>
            <a:r>
              <a:rPr lang="en-US" sz="1000" dirty="0" err="1"/>
              <a:t>Infil</a:t>
            </a:r>
            <a:r>
              <a:rPr lang="en-US" sz="1000" dirty="0"/>
              <a:t>. Rate</a:t>
            </a:r>
          </a:p>
          <a:p>
            <a:r>
              <a:rPr lang="en-US" sz="1000" dirty="0"/>
              <a:t>Decay Const.</a:t>
            </a:r>
          </a:p>
          <a:p>
            <a:r>
              <a:rPr lang="en-US" sz="1000" dirty="0"/>
              <a:t>Drying Time</a:t>
            </a:r>
          </a:p>
          <a:p>
            <a:r>
              <a:rPr lang="en-US" sz="1000" b="1" dirty="0"/>
              <a:t>Total: 4</a:t>
            </a:r>
          </a:p>
        </p:txBody>
      </p:sp>
      <p:sp>
        <p:nvSpPr>
          <p:cNvPr id="30" name="TextBox 29">
            <a:extLst>
              <a:ext uri="{FF2B5EF4-FFF2-40B4-BE49-F238E27FC236}">
                <a16:creationId xmlns:a16="http://schemas.microsoft.com/office/drawing/2014/main" id="{3DB8DFF2-4D08-4F1A-9F8E-E624CE516F3D}"/>
              </a:ext>
            </a:extLst>
          </p:cNvPr>
          <p:cNvSpPr txBox="1"/>
          <p:nvPr/>
        </p:nvSpPr>
        <p:spPr>
          <a:xfrm>
            <a:off x="921318" y="2640012"/>
            <a:ext cx="1434779" cy="2214324"/>
          </a:xfrm>
          <a:prstGeom prst="roundRect">
            <a:avLst/>
          </a:prstGeom>
          <a:solidFill>
            <a:srgbClr val="92D050"/>
          </a:solidFill>
          <a:ln>
            <a:solidFill>
              <a:schemeClr val="tx1"/>
            </a:solidFill>
          </a:ln>
        </p:spPr>
        <p:txBody>
          <a:bodyPr wrap="square" rtlCol="0">
            <a:spAutoFit/>
          </a:bodyPr>
          <a:lstStyle/>
          <a:p>
            <a:pPr algn="ctr"/>
            <a:r>
              <a:rPr lang="en-US" sz="1000" b="1" dirty="0"/>
              <a:t>RUNOFF</a:t>
            </a:r>
          </a:p>
          <a:p>
            <a:r>
              <a:rPr lang="en-US" sz="1000" dirty="0"/>
              <a:t>Area</a:t>
            </a:r>
          </a:p>
          <a:p>
            <a:r>
              <a:rPr lang="en-US" sz="1000" dirty="0"/>
              <a:t>Width</a:t>
            </a:r>
          </a:p>
          <a:p>
            <a:r>
              <a:rPr lang="en-US" sz="1000" dirty="0"/>
              <a:t>Slope</a:t>
            </a:r>
          </a:p>
          <a:p>
            <a:r>
              <a:rPr lang="en-US" sz="1000" dirty="0"/>
              <a:t>%</a:t>
            </a:r>
            <a:r>
              <a:rPr lang="en-US" sz="1000" dirty="0" err="1"/>
              <a:t>imperv</a:t>
            </a:r>
            <a:endParaRPr lang="en-US" sz="1000" dirty="0"/>
          </a:p>
          <a:p>
            <a:r>
              <a:rPr lang="en-US" sz="1000" dirty="0"/>
              <a:t>N-</a:t>
            </a:r>
            <a:r>
              <a:rPr lang="en-US" sz="1000" dirty="0" err="1"/>
              <a:t>imperv</a:t>
            </a:r>
            <a:endParaRPr lang="en-US" sz="1000" dirty="0"/>
          </a:p>
          <a:p>
            <a:r>
              <a:rPr lang="en-US" sz="1000" dirty="0"/>
              <a:t>N-Perv</a:t>
            </a:r>
          </a:p>
          <a:p>
            <a:r>
              <a:rPr lang="en-US" sz="1000" dirty="0" err="1"/>
              <a:t>Dstore-Imperv</a:t>
            </a:r>
            <a:endParaRPr lang="en-US" sz="1000" dirty="0"/>
          </a:p>
          <a:p>
            <a:r>
              <a:rPr lang="en-US" sz="1000" dirty="0" err="1"/>
              <a:t>Dstore</a:t>
            </a:r>
            <a:r>
              <a:rPr lang="en-US" sz="1000" dirty="0"/>
              <a:t>-Perv</a:t>
            </a:r>
          </a:p>
          <a:p>
            <a:r>
              <a:rPr lang="en-US" sz="1000" dirty="0"/>
              <a:t>%Zero-</a:t>
            </a:r>
            <a:r>
              <a:rPr lang="en-US" sz="1000" dirty="0" err="1"/>
              <a:t>imperv</a:t>
            </a:r>
            <a:endParaRPr lang="en-US" sz="1000" dirty="0"/>
          </a:p>
          <a:p>
            <a:r>
              <a:rPr lang="en-US" sz="1000" dirty="0"/>
              <a:t>Subarea Routing</a:t>
            </a:r>
          </a:p>
          <a:p>
            <a:r>
              <a:rPr lang="en-US" sz="1000" dirty="0"/>
              <a:t>Percent Routed</a:t>
            </a:r>
            <a:endParaRPr lang="en-US" sz="1000" b="1" dirty="0"/>
          </a:p>
          <a:p>
            <a:r>
              <a:rPr lang="en-US" sz="1000" b="1" dirty="0"/>
              <a:t>Total: 11</a:t>
            </a:r>
          </a:p>
        </p:txBody>
      </p:sp>
      <p:sp>
        <p:nvSpPr>
          <p:cNvPr id="31" name="TextBox 30">
            <a:extLst>
              <a:ext uri="{FF2B5EF4-FFF2-40B4-BE49-F238E27FC236}">
                <a16:creationId xmlns:a16="http://schemas.microsoft.com/office/drawing/2014/main" id="{28DEF4BA-ED98-413A-8C3E-FE286335C145}"/>
              </a:ext>
            </a:extLst>
          </p:cNvPr>
          <p:cNvSpPr txBox="1"/>
          <p:nvPr/>
        </p:nvSpPr>
        <p:spPr>
          <a:xfrm>
            <a:off x="8409638" y="2857855"/>
            <a:ext cx="1093683" cy="1323439"/>
          </a:xfrm>
          <a:prstGeom prst="roundRect">
            <a:avLst/>
          </a:prstGeom>
          <a:noFill/>
          <a:ln>
            <a:solidFill>
              <a:schemeClr val="tx1"/>
            </a:solidFill>
          </a:ln>
        </p:spPr>
        <p:txBody>
          <a:bodyPr wrap="square" rtlCol="0">
            <a:noAutofit/>
          </a:bodyPr>
          <a:lstStyle/>
          <a:p>
            <a:r>
              <a:rPr lang="en-US" sz="1000" b="1" dirty="0"/>
              <a:t>Medium-Term</a:t>
            </a:r>
            <a:br>
              <a:rPr lang="en-US" sz="1000" dirty="0"/>
            </a:br>
            <a:br>
              <a:rPr lang="en-US" sz="1000" dirty="0"/>
            </a:br>
            <a:r>
              <a:rPr lang="en-US" sz="1000" dirty="0"/>
              <a:t>R medium</a:t>
            </a:r>
            <a:br>
              <a:rPr lang="en-US" sz="1000" dirty="0"/>
            </a:br>
            <a:r>
              <a:rPr lang="en-US" sz="1000" dirty="0"/>
              <a:t>T medium</a:t>
            </a:r>
            <a:br>
              <a:rPr lang="en-US" sz="1000" dirty="0"/>
            </a:br>
            <a:r>
              <a:rPr lang="en-US" sz="1000" dirty="0"/>
              <a:t>K medium</a:t>
            </a:r>
            <a:br>
              <a:rPr lang="en-US" sz="1000" dirty="0"/>
            </a:br>
            <a:r>
              <a:rPr lang="en-US" sz="1000" dirty="0" err="1"/>
              <a:t>Dmax</a:t>
            </a:r>
            <a:r>
              <a:rPr lang="en-US" sz="1000" dirty="0"/>
              <a:t> medium</a:t>
            </a:r>
          </a:p>
          <a:p>
            <a:r>
              <a:rPr lang="en-US" sz="1000" dirty="0" err="1"/>
              <a:t>Drec</a:t>
            </a:r>
            <a:r>
              <a:rPr lang="en-US" sz="1000" dirty="0"/>
              <a:t> medium</a:t>
            </a:r>
          </a:p>
          <a:p>
            <a:r>
              <a:rPr lang="en-US" sz="1000" dirty="0"/>
              <a:t>Do medium</a:t>
            </a:r>
            <a:br>
              <a:rPr lang="en-US" sz="1000" b="1" dirty="0">
                <a:solidFill>
                  <a:schemeClr val="bg1">
                    <a:lumMod val="65000"/>
                  </a:schemeClr>
                </a:solidFill>
              </a:rPr>
            </a:br>
            <a:br>
              <a:rPr lang="en-US" sz="1000" b="1" dirty="0">
                <a:solidFill>
                  <a:schemeClr val="bg1">
                    <a:lumMod val="65000"/>
                  </a:schemeClr>
                </a:solidFill>
              </a:rPr>
            </a:br>
            <a:endParaRPr lang="en-US" sz="1000" b="1" dirty="0"/>
          </a:p>
        </p:txBody>
      </p:sp>
      <p:sp>
        <p:nvSpPr>
          <p:cNvPr id="32" name="TextBox 31">
            <a:extLst>
              <a:ext uri="{FF2B5EF4-FFF2-40B4-BE49-F238E27FC236}">
                <a16:creationId xmlns:a16="http://schemas.microsoft.com/office/drawing/2014/main" id="{7917B638-AFDB-4EB5-8749-77490BBCAFA8}"/>
              </a:ext>
            </a:extLst>
          </p:cNvPr>
          <p:cNvSpPr txBox="1"/>
          <p:nvPr/>
        </p:nvSpPr>
        <p:spPr>
          <a:xfrm>
            <a:off x="9907401" y="2887115"/>
            <a:ext cx="1043415" cy="1323439"/>
          </a:xfrm>
          <a:prstGeom prst="roundRect">
            <a:avLst/>
          </a:prstGeom>
          <a:noFill/>
          <a:ln>
            <a:solidFill>
              <a:schemeClr val="tx1"/>
            </a:solidFill>
          </a:ln>
        </p:spPr>
        <p:txBody>
          <a:bodyPr wrap="square" rtlCol="0">
            <a:noAutofit/>
          </a:bodyPr>
          <a:lstStyle/>
          <a:p>
            <a:pPr algn="ctr"/>
            <a:r>
              <a:rPr lang="en-US" sz="1000" b="1" dirty="0"/>
              <a:t>Long-Term</a:t>
            </a:r>
          </a:p>
          <a:p>
            <a:br>
              <a:rPr lang="en-US" sz="1000" dirty="0"/>
            </a:br>
            <a:r>
              <a:rPr lang="en-US" sz="1000" dirty="0"/>
              <a:t>R long</a:t>
            </a:r>
            <a:br>
              <a:rPr lang="en-US" sz="1000" dirty="0"/>
            </a:br>
            <a:r>
              <a:rPr lang="en-US" sz="1000" dirty="0"/>
              <a:t>T long</a:t>
            </a:r>
            <a:br>
              <a:rPr lang="en-US" sz="1000" dirty="0"/>
            </a:br>
            <a:r>
              <a:rPr lang="en-US" sz="1000" dirty="0"/>
              <a:t>K long</a:t>
            </a:r>
            <a:br>
              <a:rPr lang="en-US" sz="1000" dirty="0"/>
            </a:br>
            <a:r>
              <a:rPr lang="en-US" sz="1000" dirty="0" err="1"/>
              <a:t>Dmax</a:t>
            </a:r>
            <a:r>
              <a:rPr lang="en-US" sz="1000" dirty="0"/>
              <a:t> long</a:t>
            </a:r>
          </a:p>
          <a:p>
            <a:r>
              <a:rPr lang="en-US" sz="1000" dirty="0" err="1"/>
              <a:t>Drec</a:t>
            </a:r>
            <a:r>
              <a:rPr lang="en-US" sz="1000" dirty="0"/>
              <a:t> long</a:t>
            </a:r>
          </a:p>
          <a:p>
            <a:r>
              <a:rPr lang="en-US" sz="1000" dirty="0"/>
              <a:t>Do long</a:t>
            </a:r>
            <a:br>
              <a:rPr lang="en-US" sz="1000" b="1" dirty="0">
                <a:solidFill>
                  <a:schemeClr val="bg1">
                    <a:lumMod val="65000"/>
                  </a:schemeClr>
                </a:solidFill>
              </a:rPr>
            </a:br>
            <a:br>
              <a:rPr lang="en-US" sz="1000" b="1" dirty="0">
                <a:solidFill>
                  <a:schemeClr val="bg1">
                    <a:lumMod val="65000"/>
                  </a:schemeClr>
                </a:solidFill>
              </a:rPr>
            </a:br>
            <a:endParaRPr lang="en-US" sz="1000" b="1" dirty="0"/>
          </a:p>
        </p:txBody>
      </p:sp>
      <p:sp>
        <p:nvSpPr>
          <p:cNvPr id="46" name="Title 10">
            <a:extLst>
              <a:ext uri="{FF2B5EF4-FFF2-40B4-BE49-F238E27FC236}">
                <a16:creationId xmlns:a16="http://schemas.microsoft.com/office/drawing/2014/main" id="{C79BFC9D-7FD9-485A-87A5-18DC73AB12B7}"/>
              </a:ext>
            </a:extLst>
          </p:cNvPr>
          <p:cNvSpPr txBox="1">
            <a:spLocks/>
          </p:cNvSpPr>
          <p:nvPr/>
        </p:nvSpPr>
        <p:spPr>
          <a:xfrm>
            <a:off x="1423514" y="5811939"/>
            <a:ext cx="2282719" cy="35008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i-FI" sz="2000" b="1" dirty="0"/>
              <a:t>Total number: ~ 51 </a:t>
            </a:r>
            <a:endParaRPr lang="en-US" sz="2000" b="1" dirty="0"/>
          </a:p>
        </p:txBody>
      </p:sp>
      <p:sp>
        <p:nvSpPr>
          <p:cNvPr id="47" name="Footer Placeholder 3">
            <a:extLst>
              <a:ext uri="{FF2B5EF4-FFF2-40B4-BE49-F238E27FC236}">
                <a16:creationId xmlns:a16="http://schemas.microsoft.com/office/drawing/2014/main" id="{104E00D6-56DC-40FB-9140-E4C946C02654}"/>
              </a:ext>
            </a:extLst>
          </p:cNvPr>
          <p:cNvSpPr>
            <a:spLocks noGrp="1"/>
          </p:cNvSpPr>
          <p:nvPr>
            <p:ph type="ftr" sz="quarter" idx="11"/>
          </p:nvPr>
        </p:nvSpPr>
        <p:spPr>
          <a:xfrm>
            <a:off x="619126" y="6407145"/>
            <a:ext cx="10953748" cy="359004"/>
          </a:xfrm>
        </p:spPr>
        <p:txBody>
          <a:bodyPr/>
          <a:lstStyle/>
          <a:p>
            <a:r>
              <a:rPr lang="fi-FI" dirty="0">
                <a:solidFill>
                  <a:schemeClr val="bg2">
                    <a:lumMod val="90000"/>
                  </a:schemeClr>
                </a:solidFill>
                <a:latin typeface="Verdana" panose="020B0604030504040204" pitchFamily="34" charset="0"/>
                <a:ea typeface="Verdana" panose="020B0604030504040204" pitchFamily="34" charset="0"/>
              </a:rPr>
              <a:t>Introduction</a:t>
            </a:r>
            <a:r>
              <a:rPr lang="fi-FI" dirty="0">
                <a:solidFill>
                  <a:schemeClr val="tx1"/>
                </a:solidFill>
                <a:latin typeface="Verdana" panose="020B0604030504040204" pitchFamily="34" charset="0"/>
                <a:ea typeface="Verdana" panose="020B0604030504040204" pitchFamily="34" charset="0"/>
              </a:rPr>
              <a:t>	</a:t>
            </a:r>
            <a:r>
              <a:rPr lang="fi-FI" dirty="0">
                <a:solidFill>
                  <a:schemeClr val="bg2">
                    <a:lumMod val="90000"/>
                  </a:schemeClr>
                </a:solidFill>
                <a:latin typeface="Verdana" panose="020B0604030504040204" pitchFamily="34" charset="0"/>
                <a:ea typeface="Verdana" panose="020B0604030504040204" pitchFamily="34" charset="0"/>
              </a:rPr>
              <a:t>Methodology	</a:t>
            </a:r>
            <a:r>
              <a:rPr lang="fi-FI" u="sng" dirty="0">
                <a:solidFill>
                  <a:schemeClr val="tx1"/>
                </a:solidFill>
                <a:latin typeface="Verdana" panose="020B0604030504040204" pitchFamily="34" charset="0"/>
                <a:ea typeface="Verdana" panose="020B0604030504040204" pitchFamily="34" charset="0"/>
              </a:rPr>
              <a:t>Sewer model</a:t>
            </a:r>
            <a:r>
              <a:rPr lang="fi-FI" dirty="0">
                <a:solidFill>
                  <a:schemeClr val="bg2">
                    <a:lumMod val="90000"/>
                  </a:schemeClr>
                </a:solidFill>
                <a:latin typeface="Verdana" panose="020B0604030504040204" pitchFamily="34" charset="0"/>
                <a:ea typeface="Verdana" panose="020B0604030504040204" pitchFamily="34" charset="0"/>
              </a:rPr>
              <a:t>	Case study		Results and conclusions</a:t>
            </a:r>
            <a:r>
              <a:rPr lang="fi-FI" dirty="0">
                <a:solidFill>
                  <a:schemeClr val="bg2">
                    <a:lumMod val="90000"/>
                  </a:schemeClr>
                </a:solidFill>
              </a:rPr>
              <a:t>	</a:t>
            </a:r>
            <a:r>
              <a:rPr lang="fi-FI" dirty="0"/>
              <a:t>	</a:t>
            </a:r>
            <a:endParaRPr lang="en-US" dirty="0"/>
          </a:p>
        </p:txBody>
      </p:sp>
      <p:sp>
        <p:nvSpPr>
          <p:cNvPr id="49" name="Rectangle 48">
            <a:extLst>
              <a:ext uri="{FF2B5EF4-FFF2-40B4-BE49-F238E27FC236}">
                <a16:creationId xmlns:a16="http://schemas.microsoft.com/office/drawing/2014/main" id="{B2B20CED-4EAE-4B70-B095-97489F3EB93B}"/>
              </a:ext>
            </a:extLst>
          </p:cNvPr>
          <p:cNvSpPr/>
          <p:nvPr/>
        </p:nvSpPr>
        <p:spPr>
          <a:xfrm>
            <a:off x="7225005" y="4854336"/>
            <a:ext cx="3462948" cy="338554"/>
          </a:xfrm>
          <a:prstGeom prst="rect">
            <a:avLst/>
          </a:prstGeom>
          <a:ln>
            <a:solidFill>
              <a:srgbClr val="0070C0"/>
            </a:solidFill>
          </a:ln>
          <a:effectLst>
            <a:glow rad="101600">
              <a:schemeClr val="accent5">
                <a:satMod val="175000"/>
                <a:alpha val="40000"/>
              </a:schemeClr>
            </a:glow>
          </a:effectLst>
        </p:spPr>
        <p:txBody>
          <a:bodyPr wrap="square">
            <a:spAutoFit/>
          </a:bodyPr>
          <a:lstStyle/>
          <a:p>
            <a:r>
              <a:rPr lang="fi-FI" sz="1600" dirty="0">
                <a:latin typeface="Times New Roman" panose="02020603050405020304" pitchFamily="18" charset="0"/>
                <a:cs typeface="Times New Roman" panose="02020603050405020304" pitchFamily="18" charset="0"/>
              </a:rPr>
              <a:t>Optimization algorithm for calibration !</a:t>
            </a:r>
            <a:endParaRPr lang="en-US" sz="1600"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0C91E7CE-4496-45AA-83FB-E0670E590216}"/>
              </a:ext>
            </a:extLst>
          </p:cNvPr>
          <p:cNvSpPr/>
          <p:nvPr/>
        </p:nvSpPr>
        <p:spPr>
          <a:xfrm>
            <a:off x="2429973" y="1807029"/>
            <a:ext cx="1629228" cy="4004910"/>
          </a:xfrm>
          <a:prstGeom prst="rect">
            <a:avLst/>
          </a:prstGeom>
          <a:noFill/>
          <a:ln w="19050">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0F436CA-638B-4D9D-8AE9-30393B6DCE32}"/>
              </a:ext>
            </a:extLst>
          </p:cNvPr>
          <p:cNvSpPr/>
          <p:nvPr/>
        </p:nvSpPr>
        <p:spPr>
          <a:xfrm>
            <a:off x="8345631" y="2732313"/>
            <a:ext cx="2736026" cy="1621973"/>
          </a:xfrm>
          <a:prstGeom prst="rect">
            <a:avLst/>
          </a:prstGeom>
          <a:noFill/>
          <a:ln w="19050">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Subtitle 2">
            <a:extLst>
              <a:ext uri="{FF2B5EF4-FFF2-40B4-BE49-F238E27FC236}">
                <a16:creationId xmlns:a16="http://schemas.microsoft.com/office/drawing/2014/main" id="{DE2F2D34-FFF1-4F44-A1C2-9913987776C3}"/>
              </a:ext>
            </a:extLst>
          </p:cNvPr>
          <p:cNvSpPr txBox="1">
            <a:spLocks/>
          </p:cNvSpPr>
          <p:nvPr/>
        </p:nvSpPr>
        <p:spPr>
          <a:xfrm>
            <a:off x="9055179" y="2403703"/>
            <a:ext cx="1413695" cy="3590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sz="2000" dirty="0">
                <a:latin typeface="Times New Roman" panose="02020603050405020304" pitchFamily="18" charset="0"/>
                <a:cs typeface="Times New Roman" panose="02020603050405020304" pitchFamily="18" charset="0"/>
              </a:rPr>
              <a:t>Infiltration</a:t>
            </a:r>
            <a:endParaRPr lang="en-US" sz="2000" dirty="0">
              <a:latin typeface="Times New Roman" panose="02020603050405020304" pitchFamily="18" charset="0"/>
              <a:cs typeface="Times New Roman" panose="02020603050405020304" pitchFamily="18" charset="0"/>
            </a:endParaRPr>
          </a:p>
        </p:txBody>
      </p:sp>
      <p:sp>
        <p:nvSpPr>
          <p:cNvPr id="52" name="Subtitle 2">
            <a:extLst>
              <a:ext uri="{FF2B5EF4-FFF2-40B4-BE49-F238E27FC236}">
                <a16:creationId xmlns:a16="http://schemas.microsoft.com/office/drawing/2014/main" id="{D35EB6D4-3C5C-47FE-91BB-4717DBD6D4E6}"/>
              </a:ext>
            </a:extLst>
          </p:cNvPr>
          <p:cNvSpPr txBox="1">
            <a:spLocks/>
          </p:cNvSpPr>
          <p:nvPr/>
        </p:nvSpPr>
        <p:spPr>
          <a:xfrm>
            <a:off x="2602976" y="1509240"/>
            <a:ext cx="1413695" cy="3590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sz="2000" dirty="0">
                <a:latin typeface="Times New Roman" panose="02020603050405020304" pitchFamily="18" charset="0"/>
                <a:cs typeface="Times New Roman" panose="02020603050405020304" pitchFamily="18" charset="0"/>
              </a:rPr>
              <a:t>Infiltration</a:t>
            </a:r>
            <a:endParaRPr lang="en-US" sz="2000" dirty="0">
              <a:latin typeface="Times New Roman" panose="02020603050405020304" pitchFamily="18" charset="0"/>
              <a:cs typeface="Times New Roman" panose="02020603050405020304" pitchFamily="18" charset="0"/>
            </a:endParaRPr>
          </a:p>
        </p:txBody>
      </p:sp>
      <p:sp>
        <p:nvSpPr>
          <p:cNvPr id="53" name="Rectangle 52">
            <a:extLst>
              <a:ext uri="{FF2B5EF4-FFF2-40B4-BE49-F238E27FC236}">
                <a16:creationId xmlns:a16="http://schemas.microsoft.com/office/drawing/2014/main" id="{658897C5-FE0E-4A44-AD46-2B4A038D35C2}"/>
              </a:ext>
            </a:extLst>
          </p:cNvPr>
          <p:cNvSpPr/>
          <p:nvPr/>
        </p:nvSpPr>
        <p:spPr>
          <a:xfrm>
            <a:off x="910876" y="2640012"/>
            <a:ext cx="1436534" cy="2214324"/>
          </a:xfrm>
          <a:prstGeom prst="rect">
            <a:avLst/>
          </a:prstGeom>
          <a:noFill/>
          <a:ln w="19050">
            <a:solidFill>
              <a:schemeClr val="tx1">
                <a:lumMod val="85000"/>
                <a:lumOff val="15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73B9751A-2399-4C86-9794-7E3707204105}"/>
              </a:ext>
            </a:extLst>
          </p:cNvPr>
          <p:cNvSpPr/>
          <p:nvPr/>
        </p:nvSpPr>
        <p:spPr>
          <a:xfrm>
            <a:off x="6716762" y="2732313"/>
            <a:ext cx="1436534" cy="1621973"/>
          </a:xfrm>
          <a:prstGeom prst="rect">
            <a:avLst/>
          </a:prstGeom>
          <a:noFill/>
          <a:ln w="19050">
            <a:solidFill>
              <a:schemeClr val="tx1">
                <a:lumMod val="85000"/>
                <a:lumOff val="15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ubtitle 2">
            <a:extLst>
              <a:ext uri="{FF2B5EF4-FFF2-40B4-BE49-F238E27FC236}">
                <a16:creationId xmlns:a16="http://schemas.microsoft.com/office/drawing/2014/main" id="{6720DD10-29BD-4AD5-B08E-654FB0846067}"/>
              </a:ext>
            </a:extLst>
          </p:cNvPr>
          <p:cNvSpPr txBox="1">
            <a:spLocks/>
          </p:cNvSpPr>
          <p:nvPr/>
        </p:nvSpPr>
        <p:spPr>
          <a:xfrm>
            <a:off x="6961732" y="2392998"/>
            <a:ext cx="932957" cy="3590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sz="2000" dirty="0">
                <a:latin typeface="Times New Roman" panose="02020603050405020304" pitchFamily="18" charset="0"/>
                <a:cs typeface="Times New Roman" panose="02020603050405020304" pitchFamily="18" charset="0"/>
              </a:rPr>
              <a:t>Inflow</a:t>
            </a:r>
            <a:endParaRPr lang="en-US" sz="2000" dirty="0">
              <a:latin typeface="Times New Roman" panose="02020603050405020304" pitchFamily="18" charset="0"/>
              <a:cs typeface="Times New Roman" panose="02020603050405020304" pitchFamily="18" charset="0"/>
            </a:endParaRPr>
          </a:p>
        </p:txBody>
      </p:sp>
      <p:sp>
        <p:nvSpPr>
          <p:cNvPr id="56" name="Subtitle 2">
            <a:extLst>
              <a:ext uri="{FF2B5EF4-FFF2-40B4-BE49-F238E27FC236}">
                <a16:creationId xmlns:a16="http://schemas.microsoft.com/office/drawing/2014/main" id="{159AB91D-4E77-48AE-B8C3-47392A5D7F11}"/>
              </a:ext>
            </a:extLst>
          </p:cNvPr>
          <p:cNvSpPr txBox="1">
            <a:spLocks/>
          </p:cNvSpPr>
          <p:nvPr/>
        </p:nvSpPr>
        <p:spPr>
          <a:xfrm>
            <a:off x="1201481" y="2335252"/>
            <a:ext cx="932957" cy="3590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sz="2000" dirty="0">
                <a:latin typeface="Times New Roman" panose="02020603050405020304" pitchFamily="18" charset="0"/>
                <a:cs typeface="Times New Roman" panose="02020603050405020304" pitchFamily="18" charset="0"/>
              </a:rPr>
              <a:t>Inflow</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0079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2" grpId="0" animBg="1"/>
      <p:bldP spid="50" grpId="0" animBg="1"/>
      <p:bldP spid="51" grpId="0"/>
      <p:bldP spid="52" grpId="0"/>
      <p:bldP spid="53" grpId="0" animBg="1"/>
      <p:bldP spid="54" grpId="0" animBg="1"/>
      <p:bldP spid="55" grpId="0"/>
      <p:bldP spid="56"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D76FA74-939A-4E9A-9A8E-25C4540E897D}"/>
              </a:ext>
            </a:extLst>
          </p:cNvPr>
          <p:cNvSpPr>
            <a:spLocks noGrp="1"/>
          </p:cNvSpPr>
          <p:nvPr>
            <p:ph type="ftr" sz="quarter" idx="11"/>
          </p:nvPr>
        </p:nvSpPr>
        <p:spPr>
          <a:xfrm>
            <a:off x="619126" y="6407145"/>
            <a:ext cx="10953748" cy="359004"/>
          </a:xfrm>
        </p:spPr>
        <p:txBody>
          <a:bodyPr/>
          <a:lstStyle/>
          <a:p>
            <a:r>
              <a:rPr lang="fi-FI" dirty="0">
                <a:solidFill>
                  <a:schemeClr val="bg2">
                    <a:lumMod val="90000"/>
                  </a:schemeClr>
                </a:solidFill>
                <a:latin typeface="Verdana" panose="020B0604030504040204" pitchFamily="34" charset="0"/>
                <a:ea typeface="Verdana" panose="020B0604030504040204" pitchFamily="34" charset="0"/>
              </a:rPr>
              <a:t>Introduction</a:t>
            </a:r>
            <a:r>
              <a:rPr lang="fi-FI" dirty="0">
                <a:solidFill>
                  <a:schemeClr val="tx1"/>
                </a:solidFill>
                <a:latin typeface="Verdana" panose="020B0604030504040204" pitchFamily="34" charset="0"/>
                <a:ea typeface="Verdana" panose="020B0604030504040204" pitchFamily="34" charset="0"/>
              </a:rPr>
              <a:t>	</a:t>
            </a:r>
            <a:r>
              <a:rPr lang="fi-FI" dirty="0">
                <a:solidFill>
                  <a:schemeClr val="bg2">
                    <a:lumMod val="90000"/>
                  </a:schemeClr>
                </a:solidFill>
                <a:latin typeface="Verdana" panose="020B0604030504040204" pitchFamily="34" charset="0"/>
                <a:ea typeface="Verdana" panose="020B0604030504040204" pitchFamily="34" charset="0"/>
              </a:rPr>
              <a:t>Methodology	</a:t>
            </a:r>
            <a:r>
              <a:rPr lang="fi-FI" u="sng" dirty="0">
                <a:solidFill>
                  <a:schemeClr val="tx1"/>
                </a:solidFill>
                <a:latin typeface="Verdana" panose="020B0604030504040204" pitchFamily="34" charset="0"/>
                <a:ea typeface="Verdana" panose="020B0604030504040204" pitchFamily="34" charset="0"/>
              </a:rPr>
              <a:t>Sewer model</a:t>
            </a:r>
            <a:r>
              <a:rPr lang="fi-FI" dirty="0">
                <a:solidFill>
                  <a:schemeClr val="bg2">
                    <a:lumMod val="90000"/>
                  </a:schemeClr>
                </a:solidFill>
                <a:latin typeface="Verdana" panose="020B0604030504040204" pitchFamily="34" charset="0"/>
                <a:ea typeface="Verdana" panose="020B0604030504040204" pitchFamily="34" charset="0"/>
              </a:rPr>
              <a:t>	Case study		Results and conclusions</a:t>
            </a:r>
            <a:r>
              <a:rPr lang="fi-FI" dirty="0">
                <a:solidFill>
                  <a:schemeClr val="bg2">
                    <a:lumMod val="90000"/>
                  </a:schemeClr>
                </a:solidFill>
              </a:rPr>
              <a:t>	</a:t>
            </a:r>
            <a:r>
              <a:rPr lang="fi-FI" dirty="0"/>
              <a:t>	</a:t>
            </a:r>
            <a:endParaRPr lang="en-US" dirty="0"/>
          </a:p>
        </p:txBody>
      </p:sp>
      <p:sp>
        <p:nvSpPr>
          <p:cNvPr id="5" name="Slide Number Placeholder 4">
            <a:extLst>
              <a:ext uri="{FF2B5EF4-FFF2-40B4-BE49-F238E27FC236}">
                <a16:creationId xmlns:a16="http://schemas.microsoft.com/office/drawing/2014/main" id="{1CD51536-1A68-4CAB-839C-B132471A3ACF}"/>
              </a:ext>
            </a:extLst>
          </p:cNvPr>
          <p:cNvSpPr>
            <a:spLocks noGrp="1"/>
          </p:cNvSpPr>
          <p:nvPr>
            <p:ph type="sldNum" sz="quarter" idx="12"/>
          </p:nvPr>
        </p:nvSpPr>
        <p:spPr>
          <a:xfrm>
            <a:off x="9133115" y="6423249"/>
            <a:ext cx="2743200" cy="365125"/>
          </a:xfrm>
        </p:spPr>
        <p:txBody>
          <a:bodyPr/>
          <a:lstStyle/>
          <a:p>
            <a:fld id="{A07B9C02-8A55-4E8A-B3BA-C6B311F782CD}" type="slidenum">
              <a:rPr lang="en-US" smtClean="0"/>
              <a:t>28</a:t>
            </a:fld>
            <a:endParaRPr lang="en-US" dirty="0"/>
          </a:p>
        </p:txBody>
      </p:sp>
      <p:sp>
        <p:nvSpPr>
          <p:cNvPr id="6" name="Subtitle 2">
            <a:extLst>
              <a:ext uri="{FF2B5EF4-FFF2-40B4-BE49-F238E27FC236}">
                <a16:creationId xmlns:a16="http://schemas.microsoft.com/office/drawing/2014/main" id="{5D7FC710-D781-4268-AF00-984012F08F04}"/>
              </a:ext>
            </a:extLst>
          </p:cNvPr>
          <p:cNvSpPr txBox="1">
            <a:spLocks/>
          </p:cNvSpPr>
          <p:nvPr/>
        </p:nvSpPr>
        <p:spPr>
          <a:xfrm>
            <a:off x="582386" y="174534"/>
            <a:ext cx="11027228" cy="5840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b="1" dirty="0">
                <a:latin typeface="Times New Roman" panose="02020603050405020304" pitchFamily="18" charset="0"/>
                <a:cs typeface="Times New Roman" panose="02020603050405020304" pitchFamily="18" charset="0"/>
              </a:rPr>
              <a:t>RTK unit hydrograph</a:t>
            </a:r>
            <a:endParaRPr lang="en-US" b="1" dirty="0">
              <a:latin typeface="Times New Roman" panose="02020603050405020304" pitchFamily="18" charset="0"/>
              <a:cs typeface="Times New Roman" panose="02020603050405020304" pitchFamily="18" charset="0"/>
            </a:endParaRPr>
          </a:p>
        </p:txBody>
      </p:sp>
      <p:sp>
        <p:nvSpPr>
          <p:cNvPr id="9" name="Subtitle 2">
            <a:extLst>
              <a:ext uri="{FF2B5EF4-FFF2-40B4-BE49-F238E27FC236}">
                <a16:creationId xmlns:a16="http://schemas.microsoft.com/office/drawing/2014/main" id="{1F77A9D4-358F-43DC-B0D8-8EEF5C4B66A7}"/>
              </a:ext>
            </a:extLst>
          </p:cNvPr>
          <p:cNvSpPr txBox="1">
            <a:spLocks/>
          </p:cNvSpPr>
          <p:nvPr/>
        </p:nvSpPr>
        <p:spPr>
          <a:xfrm>
            <a:off x="8175170" y="1231626"/>
            <a:ext cx="3888162" cy="1545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Three triangular unit hydrographs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First:		short-term</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Second:	medium-term</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Third:		long-term</a:t>
            </a:r>
          </a:p>
        </p:txBody>
      </p:sp>
      <p:sp>
        <p:nvSpPr>
          <p:cNvPr id="10" name="Subtitle 2">
            <a:extLst>
              <a:ext uri="{FF2B5EF4-FFF2-40B4-BE49-F238E27FC236}">
                <a16:creationId xmlns:a16="http://schemas.microsoft.com/office/drawing/2014/main" id="{DEAD5831-30AB-4342-8E0F-CEF7DFBD68A9}"/>
              </a:ext>
            </a:extLst>
          </p:cNvPr>
          <p:cNvSpPr txBox="1">
            <a:spLocks/>
          </p:cNvSpPr>
          <p:nvPr/>
        </p:nvSpPr>
        <p:spPr>
          <a:xfrm>
            <a:off x="8175170" y="3126505"/>
            <a:ext cx="3888162" cy="13186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i-FI" sz="2000" dirty="0">
                <a:latin typeface="Times New Roman" panose="02020603050405020304" pitchFamily="18" charset="0"/>
                <a:cs typeface="Times New Roman" panose="02020603050405020304" pitchFamily="18" charset="0"/>
              </a:rPr>
              <a:t>Three</a:t>
            </a:r>
            <a:r>
              <a:rPr lang="en-US" sz="2000" dirty="0">
                <a:latin typeface="Times New Roman" panose="02020603050405020304" pitchFamily="18" charset="0"/>
                <a:cs typeface="Times New Roman" panose="02020603050405020304" pitchFamily="18" charset="0"/>
              </a:rPr>
              <a:t> main parameters: R-T-K</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R: volume</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T: Time to peak</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K: Coefficient for recession limb</a:t>
            </a:r>
          </a:p>
        </p:txBody>
      </p:sp>
      <p:sp>
        <p:nvSpPr>
          <p:cNvPr id="11" name="Subtitle 2">
            <a:extLst>
              <a:ext uri="{FF2B5EF4-FFF2-40B4-BE49-F238E27FC236}">
                <a16:creationId xmlns:a16="http://schemas.microsoft.com/office/drawing/2014/main" id="{1137FB57-548D-4D34-B7DC-E727A3C906C2}"/>
              </a:ext>
            </a:extLst>
          </p:cNvPr>
          <p:cNvSpPr txBox="1">
            <a:spLocks/>
          </p:cNvSpPr>
          <p:nvPr/>
        </p:nvSpPr>
        <p:spPr>
          <a:xfrm>
            <a:off x="619125" y="5813543"/>
            <a:ext cx="7556045" cy="3590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a:latin typeface="Times New Roman" panose="02020603050405020304" pitchFamily="18" charset="0"/>
                <a:cs typeface="Times New Roman" panose="02020603050405020304" pitchFamily="18" charset="0"/>
              </a:rPr>
              <a:t>RTK method components for short, medium, long-term and resulting hydrographs [6]</a:t>
            </a:r>
            <a:r>
              <a:rPr lang="en-US" sz="1200" i="1" dirty="0">
                <a:latin typeface="Times New Roman" panose="02020603050405020304" pitchFamily="18" charset="0"/>
                <a:cs typeface="Times New Roman" panose="02020603050405020304" pitchFamily="18" charset="0"/>
              </a:rPr>
              <a:t> </a:t>
            </a:r>
            <a:br>
              <a:rPr lang="en-US" sz="1200" i="1" dirty="0">
                <a:latin typeface="Times New Roman" panose="02020603050405020304" pitchFamily="18" charset="0"/>
                <a:cs typeface="Times New Roman" panose="02020603050405020304" pitchFamily="18" charset="0"/>
              </a:rPr>
            </a:br>
            <a:endParaRPr lang="en-US" sz="1200" i="1" dirty="0">
              <a:latin typeface="Times New Roman" panose="02020603050405020304" pitchFamily="18" charset="0"/>
              <a:cs typeface="Times New Roman" panose="02020603050405020304" pitchFamily="18" charset="0"/>
            </a:endParaRPr>
          </a:p>
        </p:txBody>
      </p:sp>
      <p:sp>
        <p:nvSpPr>
          <p:cNvPr id="12" name="Subtitle 2">
            <a:extLst>
              <a:ext uri="{FF2B5EF4-FFF2-40B4-BE49-F238E27FC236}">
                <a16:creationId xmlns:a16="http://schemas.microsoft.com/office/drawing/2014/main" id="{B93603EA-1BDE-43D2-AD3A-53C50A84FEEE}"/>
              </a:ext>
            </a:extLst>
          </p:cNvPr>
          <p:cNvSpPr txBox="1">
            <a:spLocks/>
          </p:cNvSpPr>
          <p:nvPr/>
        </p:nvSpPr>
        <p:spPr>
          <a:xfrm>
            <a:off x="8175170" y="4942266"/>
            <a:ext cx="3888162" cy="3590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i-FI" sz="2000" dirty="0">
                <a:latin typeface="Times New Roman" panose="02020603050405020304" pitchFamily="18" charset="0"/>
                <a:cs typeface="Times New Roman" panose="02020603050405020304" pitchFamily="18" charset="0"/>
              </a:rPr>
              <a:t>Resulting hydrograph</a:t>
            </a:r>
            <a:endParaRPr lang="en-US" sz="2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C1CBD8AC-284A-4B93-B530-7DB950850C3C}"/>
              </a:ext>
            </a:extLst>
          </p:cNvPr>
          <p:cNvPicPr>
            <a:picLocks noChangeAspect="1"/>
          </p:cNvPicPr>
          <p:nvPr/>
        </p:nvPicPr>
        <p:blipFill>
          <a:blip r:embed="rId2"/>
          <a:stretch>
            <a:fillRect/>
          </a:stretch>
        </p:blipFill>
        <p:spPr>
          <a:xfrm>
            <a:off x="283029" y="1762367"/>
            <a:ext cx="7783286" cy="4051176"/>
          </a:xfrm>
          <a:prstGeom prst="rect">
            <a:avLst/>
          </a:prstGeom>
        </p:spPr>
      </p:pic>
    </p:spTree>
    <p:extLst>
      <p:ext uri="{BB962C8B-B14F-4D97-AF65-F5344CB8AC3E}">
        <p14:creationId xmlns:p14="http://schemas.microsoft.com/office/powerpoint/2010/main" val="39824375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D76FA74-939A-4E9A-9A8E-25C4540E897D}"/>
              </a:ext>
            </a:extLst>
          </p:cNvPr>
          <p:cNvSpPr>
            <a:spLocks noGrp="1"/>
          </p:cNvSpPr>
          <p:nvPr>
            <p:ph type="ftr" sz="quarter" idx="11"/>
          </p:nvPr>
        </p:nvSpPr>
        <p:spPr>
          <a:xfrm>
            <a:off x="619126" y="6407145"/>
            <a:ext cx="10953748" cy="359004"/>
          </a:xfrm>
        </p:spPr>
        <p:txBody>
          <a:bodyPr/>
          <a:lstStyle/>
          <a:p>
            <a:r>
              <a:rPr lang="fi-FI" dirty="0">
                <a:solidFill>
                  <a:schemeClr val="bg2">
                    <a:lumMod val="90000"/>
                  </a:schemeClr>
                </a:solidFill>
                <a:latin typeface="Verdana" panose="020B0604030504040204" pitchFamily="34" charset="0"/>
                <a:ea typeface="Verdana" panose="020B0604030504040204" pitchFamily="34" charset="0"/>
              </a:rPr>
              <a:t>Introduction</a:t>
            </a:r>
            <a:r>
              <a:rPr lang="fi-FI" dirty="0">
                <a:solidFill>
                  <a:schemeClr val="tx1"/>
                </a:solidFill>
                <a:latin typeface="Verdana" panose="020B0604030504040204" pitchFamily="34" charset="0"/>
                <a:ea typeface="Verdana" panose="020B0604030504040204" pitchFamily="34" charset="0"/>
              </a:rPr>
              <a:t>	</a:t>
            </a:r>
            <a:r>
              <a:rPr lang="fi-FI" dirty="0">
                <a:solidFill>
                  <a:schemeClr val="bg2">
                    <a:lumMod val="90000"/>
                  </a:schemeClr>
                </a:solidFill>
                <a:latin typeface="Verdana" panose="020B0604030504040204" pitchFamily="34" charset="0"/>
                <a:ea typeface="Verdana" panose="020B0604030504040204" pitchFamily="34" charset="0"/>
              </a:rPr>
              <a:t>Methodology	Sewer model	Case study		</a:t>
            </a:r>
            <a:r>
              <a:rPr lang="fi-FI" u="sng" dirty="0">
                <a:solidFill>
                  <a:schemeClr val="tx1"/>
                </a:solidFill>
                <a:latin typeface="Verdana" panose="020B0604030504040204" pitchFamily="34" charset="0"/>
                <a:ea typeface="Verdana" panose="020B0604030504040204" pitchFamily="34" charset="0"/>
              </a:rPr>
              <a:t>Results and conclusions</a:t>
            </a:r>
            <a:r>
              <a:rPr lang="fi-FI" u="sng" dirty="0">
                <a:solidFill>
                  <a:schemeClr val="tx1"/>
                </a:solidFill>
              </a:rPr>
              <a:t>	</a:t>
            </a:r>
            <a:r>
              <a:rPr lang="fi-FI" dirty="0"/>
              <a:t>	</a:t>
            </a:r>
            <a:endParaRPr lang="en-US" dirty="0"/>
          </a:p>
        </p:txBody>
      </p:sp>
      <p:sp>
        <p:nvSpPr>
          <p:cNvPr id="5" name="Slide Number Placeholder 4">
            <a:extLst>
              <a:ext uri="{FF2B5EF4-FFF2-40B4-BE49-F238E27FC236}">
                <a16:creationId xmlns:a16="http://schemas.microsoft.com/office/drawing/2014/main" id="{1CD51536-1A68-4CAB-839C-B132471A3ACF}"/>
              </a:ext>
            </a:extLst>
          </p:cNvPr>
          <p:cNvSpPr>
            <a:spLocks noGrp="1"/>
          </p:cNvSpPr>
          <p:nvPr>
            <p:ph type="sldNum" sz="quarter" idx="12"/>
          </p:nvPr>
        </p:nvSpPr>
        <p:spPr>
          <a:xfrm>
            <a:off x="9133115" y="6423249"/>
            <a:ext cx="2743200" cy="365125"/>
          </a:xfrm>
        </p:spPr>
        <p:txBody>
          <a:bodyPr/>
          <a:lstStyle/>
          <a:p>
            <a:fld id="{A07B9C02-8A55-4E8A-B3BA-C6B311F782CD}" type="slidenum">
              <a:rPr lang="en-US" smtClean="0"/>
              <a:t>29</a:t>
            </a:fld>
            <a:endParaRPr lang="en-US" dirty="0"/>
          </a:p>
        </p:txBody>
      </p:sp>
      <p:pic>
        <p:nvPicPr>
          <p:cNvPr id="6" name="Picture 5">
            <a:extLst>
              <a:ext uri="{FF2B5EF4-FFF2-40B4-BE49-F238E27FC236}">
                <a16:creationId xmlns:a16="http://schemas.microsoft.com/office/drawing/2014/main" id="{41A40D07-C98B-44A7-A77B-099A5F6665F8}"/>
              </a:ext>
            </a:extLst>
          </p:cNvPr>
          <p:cNvPicPr>
            <a:picLocks noChangeAspect="1"/>
          </p:cNvPicPr>
          <p:nvPr/>
        </p:nvPicPr>
        <p:blipFill>
          <a:blip r:embed="rId2"/>
          <a:stretch>
            <a:fillRect/>
          </a:stretch>
        </p:blipFill>
        <p:spPr>
          <a:xfrm>
            <a:off x="3408999" y="1312181"/>
            <a:ext cx="5528174" cy="4768783"/>
          </a:xfrm>
          <a:prstGeom prst="rect">
            <a:avLst/>
          </a:prstGeom>
        </p:spPr>
      </p:pic>
      <p:pic>
        <p:nvPicPr>
          <p:cNvPr id="2" name="Picture 1">
            <a:extLst>
              <a:ext uri="{FF2B5EF4-FFF2-40B4-BE49-F238E27FC236}">
                <a16:creationId xmlns:a16="http://schemas.microsoft.com/office/drawing/2014/main" id="{DB249E8C-85A7-4AD0-896C-0965DDB1F914}"/>
              </a:ext>
            </a:extLst>
          </p:cNvPr>
          <p:cNvPicPr>
            <a:picLocks noChangeAspect="1"/>
          </p:cNvPicPr>
          <p:nvPr/>
        </p:nvPicPr>
        <p:blipFill>
          <a:blip r:embed="rId3"/>
          <a:stretch>
            <a:fillRect/>
          </a:stretch>
        </p:blipFill>
        <p:spPr>
          <a:xfrm>
            <a:off x="2826203" y="454058"/>
            <a:ext cx="7258050" cy="590550"/>
          </a:xfrm>
          <a:prstGeom prst="rect">
            <a:avLst/>
          </a:prstGeom>
        </p:spPr>
      </p:pic>
      <p:sp>
        <p:nvSpPr>
          <p:cNvPr id="3" name="Rectangle 2">
            <a:extLst>
              <a:ext uri="{FF2B5EF4-FFF2-40B4-BE49-F238E27FC236}">
                <a16:creationId xmlns:a16="http://schemas.microsoft.com/office/drawing/2014/main" id="{CB962753-3722-470D-97E5-FB65D0192575}"/>
              </a:ext>
            </a:extLst>
          </p:cNvPr>
          <p:cNvSpPr/>
          <p:nvPr/>
        </p:nvSpPr>
        <p:spPr>
          <a:xfrm>
            <a:off x="3741010" y="6059389"/>
            <a:ext cx="4405180" cy="369332"/>
          </a:xfrm>
          <a:prstGeom prst="rect">
            <a:avLst/>
          </a:prstGeom>
        </p:spPr>
        <p:txBody>
          <a:bodyPr wrap="none">
            <a:spAutoFit/>
          </a:bodyPr>
          <a:lstStyle/>
          <a:p>
            <a:r>
              <a:rPr lang="en-US" dirty="0">
                <a:hlinkClick r:id="rId4"/>
              </a:rPr>
              <a:t>https://en.ilmatieteenlaitos.fi/snow-statistics</a:t>
            </a:r>
            <a:endParaRPr lang="en-US" dirty="0"/>
          </a:p>
        </p:txBody>
      </p:sp>
      <p:sp>
        <p:nvSpPr>
          <p:cNvPr id="7" name="Rectangle 6">
            <a:extLst>
              <a:ext uri="{FF2B5EF4-FFF2-40B4-BE49-F238E27FC236}">
                <a16:creationId xmlns:a16="http://schemas.microsoft.com/office/drawing/2014/main" id="{5C02AB11-C318-4AD4-ACA5-EE83B9B5A7EF}"/>
              </a:ext>
            </a:extLst>
          </p:cNvPr>
          <p:cNvSpPr/>
          <p:nvPr/>
        </p:nvSpPr>
        <p:spPr>
          <a:xfrm>
            <a:off x="6173086" y="3091305"/>
            <a:ext cx="1153887" cy="369332"/>
          </a:xfrm>
          <a:prstGeom prst="rect">
            <a:avLst/>
          </a:prstGeom>
          <a:noFill/>
          <a:ln w="38100">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D6C61BB-3073-42C3-8A6C-4C829681447F}"/>
              </a:ext>
            </a:extLst>
          </p:cNvPr>
          <p:cNvSpPr/>
          <p:nvPr/>
        </p:nvSpPr>
        <p:spPr>
          <a:xfrm>
            <a:off x="3408999" y="3091305"/>
            <a:ext cx="1153887" cy="369332"/>
          </a:xfrm>
          <a:prstGeom prst="rect">
            <a:avLst/>
          </a:prstGeom>
          <a:noFill/>
          <a:ln w="38100">
            <a:solidFill>
              <a:srgbClr val="FF0000"/>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703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D76FA74-939A-4E9A-9A8E-25C4540E897D}"/>
              </a:ext>
            </a:extLst>
          </p:cNvPr>
          <p:cNvSpPr>
            <a:spLocks noGrp="1"/>
          </p:cNvSpPr>
          <p:nvPr>
            <p:ph type="ftr" sz="quarter" idx="11"/>
          </p:nvPr>
        </p:nvSpPr>
        <p:spPr>
          <a:xfrm>
            <a:off x="619126" y="6407145"/>
            <a:ext cx="10953748" cy="359004"/>
          </a:xfrm>
        </p:spPr>
        <p:txBody>
          <a:bodyPr/>
          <a:lstStyle/>
          <a:p>
            <a:r>
              <a:rPr lang="fi-FI" u="sng" dirty="0">
                <a:solidFill>
                  <a:schemeClr val="tx1"/>
                </a:solidFill>
                <a:latin typeface="Verdana" panose="020B0604030504040204" pitchFamily="34" charset="0"/>
                <a:ea typeface="Verdana" panose="020B0604030504040204" pitchFamily="34" charset="0"/>
              </a:rPr>
              <a:t>Introduction</a:t>
            </a:r>
            <a:r>
              <a:rPr lang="fi-FI" dirty="0">
                <a:solidFill>
                  <a:schemeClr val="tx1"/>
                </a:solidFill>
                <a:latin typeface="Verdana" panose="020B0604030504040204" pitchFamily="34" charset="0"/>
                <a:ea typeface="Verdana" panose="020B0604030504040204" pitchFamily="34" charset="0"/>
              </a:rPr>
              <a:t>	</a:t>
            </a:r>
            <a:r>
              <a:rPr lang="fi-FI" dirty="0">
                <a:solidFill>
                  <a:schemeClr val="bg2">
                    <a:lumMod val="90000"/>
                  </a:schemeClr>
                </a:solidFill>
                <a:latin typeface="Verdana" panose="020B0604030504040204" pitchFamily="34" charset="0"/>
                <a:ea typeface="Verdana" panose="020B0604030504040204" pitchFamily="34" charset="0"/>
              </a:rPr>
              <a:t>Methodology	Sewer model	Case study		Results and conclusions</a:t>
            </a:r>
            <a:r>
              <a:rPr lang="fi-FI" dirty="0">
                <a:solidFill>
                  <a:schemeClr val="bg2">
                    <a:lumMod val="90000"/>
                  </a:schemeClr>
                </a:solidFill>
              </a:rPr>
              <a:t>	</a:t>
            </a:r>
            <a:r>
              <a:rPr lang="fi-FI" dirty="0"/>
              <a:t>	</a:t>
            </a:r>
            <a:endParaRPr lang="en-US" dirty="0"/>
          </a:p>
        </p:txBody>
      </p:sp>
      <p:sp>
        <p:nvSpPr>
          <p:cNvPr id="5" name="Slide Number Placeholder 4">
            <a:extLst>
              <a:ext uri="{FF2B5EF4-FFF2-40B4-BE49-F238E27FC236}">
                <a16:creationId xmlns:a16="http://schemas.microsoft.com/office/drawing/2014/main" id="{1CD51536-1A68-4CAB-839C-B132471A3ACF}"/>
              </a:ext>
            </a:extLst>
          </p:cNvPr>
          <p:cNvSpPr>
            <a:spLocks noGrp="1"/>
          </p:cNvSpPr>
          <p:nvPr>
            <p:ph type="sldNum" sz="quarter" idx="12"/>
          </p:nvPr>
        </p:nvSpPr>
        <p:spPr>
          <a:xfrm>
            <a:off x="9133115" y="6423249"/>
            <a:ext cx="2743200" cy="365125"/>
          </a:xfrm>
        </p:spPr>
        <p:txBody>
          <a:bodyPr/>
          <a:lstStyle/>
          <a:p>
            <a:fld id="{A07B9C02-8A55-4E8A-B3BA-C6B311F782CD}" type="slidenum">
              <a:rPr lang="en-US" smtClean="0"/>
              <a:t>3</a:t>
            </a:fld>
            <a:endParaRPr lang="en-US" dirty="0"/>
          </a:p>
        </p:txBody>
      </p:sp>
      <p:sp>
        <p:nvSpPr>
          <p:cNvPr id="10" name="Subtitle 2">
            <a:extLst>
              <a:ext uri="{FF2B5EF4-FFF2-40B4-BE49-F238E27FC236}">
                <a16:creationId xmlns:a16="http://schemas.microsoft.com/office/drawing/2014/main" id="{F0FE81D0-10E4-45B0-A952-9DBC4CC50580}"/>
              </a:ext>
            </a:extLst>
          </p:cNvPr>
          <p:cNvSpPr txBox="1">
            <a:spLocks/>
          </p:cNvSpPr>
          <p:nvPr/>
        </p:nvSpPr>
        <p:spPr>
          <a:xfrm>
            <a:off x="656406" y="198567"/>
            <a:ext cx="11027228" cy="5840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b="1" dirty="0">
                <a:latin typeface="Times New Roman" panose="02020603050405020304" pitchFamily="18" charset="0"/>
                <a:cs typeface="Times New Roman" panose="02020603050405020304" pitchFamily="18" charset="0"/>
              </a:rPr>
              <a:t>Problem description</a:t>
            </a:r>
            <a:endParaRPr lang="en-US"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50206535-E3DC-4A67-AC9C-FB3C59442CD2}"/>
              </a:ext>
            </a:extLst>
          </p:cNvPr>
          <p:cNvPicPr>
            <a:picLocks noChangeAspect="1"/>
          </p:cNvPicPr>
          <p:nvPr/>
        </p:nvPicPr>
        <p:blipFill>
          <a:blip r:embed="rId3"/>
          <a:stretch>
            <a:fillRect/>
          </a:stretch>
        </p:blipFill>
        <p:spPr>
          <a:xfrm>
            <a:off x="6241717" y="4126314"/>
            <a:ext cx="5233777" cy="2090739"/>
          </a:xfrm>
          <a:prstGeom prst="rect">
            <a:avLst/>
          </a:prstGeom>
        </p:spPr>
      </p:pic>
      <p:pic>
        <p:nvPicPr>
          <p:cNvPr id="6" name="Picture 5">
            <a:extLst>
              <a:ext uri="{FF2B5EF4-FFF2-40B4-BE49-F238E27FC236}">
                <a16:creationId xmlns:a16="http://schemas.microsoft.com/office/drawing/2014/main" id="{7DFD2115-56E2-4BFB-8E1F-31CD0358A7F6}"/>
              </a:ext>
            </a:extLst>
          </p:cNvPr>
          <p:cNvPicPr>
            <a:picLocks noChangeAspect="1"/>
          </p:cNvPicPr>
          <p:nvPr/>
        </p:nvPicPr>
        <p:blipFill>
          <a:blip r:embed="rId4"/>
          <a:stretch>
            <a:fillRect/>
          </a:stretch>
        </p:blipFill>
        <p:spPr>
          <a:xfrm>
            <a:off x="678395" y="4128578"/>
            <a:ext cx="5389788" cy="2060272"/>
          </a:xfrm>
          <a:prstGeom prst="rect">
            <a:avLst/>
          </a:prstGeom>
        </p:spPr>
      </p:pic>
      <p:sp>
        <p:nvSpPr>
          <p:cNvPr id="9" name="Subtitle 2">
            <a:extLst>
              <a:ext uri="{FF2B5EF4-FFF2-40B4-BE49-F238E27FC236}">
                <a16:creationId xmlns:a16="http://schemas.microsoft.com/office/drawing/2014/main" id="{48BFC6C6-0060-4DC9-B374-E706BC12BD7E}"/>
              </a:ext>
            </a:extLst>
          </p:cNvPr>
          <p:cNvSpPr txBox="1">
            <a:spLocks/>
          </p:cNvSpPr>
          <p:nvPr/>
        </p:nvSpPr>
        <p:spPr>
          <a:xfrm>
            <a:off x="615390" y="3757842"/>
            <a:ext cx="1971610" cy="5840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sz="2400" dirty="0">
                <a:latin typeface="Times New Roman" panose="02020603050405020304" pitchFamily="18" charset="0"/>
                <a:cs typeface="Times New Roman" panose="02020603050405020304" pitchFamily="18" charset="0"/>
              </a:rPr>
              <a:t>Root intrusion</a:t>
            </a:r>
            <a:endParaRPr lang="en-US" sz="2400" dirty="0">
              <a:latin typeface="Times New Roman" panose="02020603050405020304" pitchFamily="18" charset="0"/>
              <a:cs typeface="Times New Roman" panose="02020603050405020304" pitchFamily="18" charset="0"/>
            </a:endParaRPr>
          </a:p>
        </p:txBody>
      </p:sp>
      <p:sp>
        <p:nvSpPr>
          <p:cNvPr id="11" name="Subtitle 2">
            <a:extLst>
              <a:ext uri="{FF2B5EF4-FFF2-40B4-BE49-F238E27FC236}">
                <a16:creationId xmlns:a16="http://schemas.microsoft.com/office/drawing/2014/main" id="{DA6C2C02-B387-424B-BCED-6152EFAF0927}"/>
              </a:ext>
            </a:extLst>
          </p:cNvPr>
          <p:cNvSpPr txBox="1">
            <a:spLocks/>
          </p:cNvSpPr>
          <p:nvPr/>
        </p:nvSpPr>
        <p:spPr>
          <a:xfrm>
            <a:off x="3716136" y="3333314"/>
            <a:ext cx="2232828" cy="5840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dirty="0">
              <a:latin typeface="Times New Roman" panose="02020603050405020304" pitchFamily="18" charset="0"/>
              <a:cs typeface="Times New Roman" panose="02020603050405020304" pitchFamily="18" charset="0"/>
            </a:endParaRPr>
          </a:p>
        </p:txBody>
      </p:sp>
      <p:sp>
        <p:nvSpPr>
          <p:cNvPr id="12" name="Subtitle 2">
            <a:extLst>
              <a:ext uri="{FF2B5EF4-FFF2-40B4-BE49-F238E27FC236}">
                <a16:creationId xmlns:a16="http://schemas.microsoft.com/office/drawing/2014/main" id="{1A57AF2E-CD55-4F3E-B8CF-B9FA3285415C}"/>
              </a:ext>
            </a:extLst>
          </p:cNvPr>
          <p:cNvSpPr txBox="1">
            <a:spLocks/>
          </p:cNvSpPr>
          <p:nvPr/>
        </p:nvSpPr>
        <p:spPr>
          <a:xfrm>
            <a:off x="3289514" y="3829749"/>
            <a:ext cx="2922471" cy="5840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sz="1800" dirty="0">
                <a:latin typeface="Times New Roman" panose="02020603050405020304" pitchFamily="18" charset="0"/>
                <a:cs typeface="Times New Roman" panose="02020603050405020304" pitchFamily="18" charset="0"/>
              </a:rPr>
              <a:t>Infiltration through cracks</a:t>
            </a:r>
            <a:endParaRPr lang="en-US" sz="1800" dirty="0">
              <a:latin typeface="Times New Roman" panose="02020603050405020304" pitchFamily="18" charset="0"/>
              <a:cs typeface="Times New Roman" panose="02020603050405020304" pitchFamily="18" charset="0"/>
            </a:endParaRPr>
          </a:p>
        </p:txBody>
      </p:sp>
      <p:sp>
        <p:nvSpPr>
          <p:cNvPr id="13" name="Subtitle 2">
            <a:extLst>
              <a:ext uri="{FF2B5EF4-FFF2-40B4-BE49-F238E27FC236}">
                <a16:creationId xmlns:a16="http://schemas.microsoft.com/office/drawing/2014/main" id="{A770E366-A553-4F57-A135-1CB8AEBCDBA4}"/>
              </a:ext>
            </a:extLst>
          </p:cNvPr>
          <p:cNvSpPr txBox="1">
            <a:spLocks/>
          </p:cNvSpPr>
          <p:nvPr/>
        </p:nvSpPr>
        <p:spPr>
          <a:xfrm>
            <a:off x="6163725" y="3784979"/>
            <a:ext cx="2674940" cy="5840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sz="2400" dirty="0">
                <a:latin typeface="Times New Roman" panose="02020603050405020304" pitchFamily="18" charset="0"/>
                <a:cs typeface="Times New Roman" panose="02020603050405020304" pitchFamily="18" charset="0"/>
              </a:rPr>
              <a:t>Overflow: </a:t>
            </a:r>
            <a:r>
              <a:rPr lang="fi-FI" sz="2000" dirty="0">
                <a:latin typeface="Times New Roman" panose="02020603050405020304" pitchFamily="18" charset="0"/>
                <a:cs typeface="Times New Roman" panose="02020603050405020304" pitchFamily="18" charset="0"/>
              </a:rPr>
              <a:t>upstream</a:t>
            </a:r>
            <a:endParaRPr lang="en-US" sz="2400" dirty="0">
              <a:latin typeface="Times New Roman" panose="02020603050405020304" pitchFamily="18" charset="0"/>
              <a:cs typeface="Times New Roman" panose="02020603050405020304" pitchFamily="18" charset="0"/>
            </a:endParaRPr>
          </a:p>
        </p:txBody>
      </p:sp>
      <p:sp>
        <p:nvSpPr>
          <p:cNvPr id="14" name="Subtitle 2">
            <a:extLst>
              <a:ext uri="{FF2B5EF4-FFF2-40B4-BE49-F238E27FC236}">
                <a16:creationId xmlns:a16="http://schemas.microsoft.com/office/drawing/2014/main" id="{B25D2E55-1CA0-4B50-920F-A5838FF3D268}"/>
              </a:ext>
            </a:extLst>
          </p:cNvPr>
          <p:cNvSpPr txBox="1">
            <a:spLocks/>
          </p:cNvSpPr>
          <p:nvPr/>
        </p:nvSpPr>
        <p:spPr>
          <a:xfrm>
            <a:off x="8773200" y="3784979"/>
            <a:ext cx="2674940" cy="5840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sz="2400" dirty="0">
                <a:latin typeface="Times New Roman" panose="02020603050405020304" pitchFamily="18" charset="0"/>
                <a:cs typeface="Times New Roman" panose="02020603050405020304" pitchFamily="18" charset="0"/>
              </a:rPr>
              <a:t>Overflow: </a:t>
            </a:r>
            <a:r>
              <a:rPr lang="fi-FI" sz="1800" dirty="0">
                <a:latin typeface="Times New Roman" panose="02020603050405020304" pitchFamily="18" charset="0"/>
                <a:cs typeface="Times New Roman" panose="02020603050405020304" pitchFamily="18" charset="0"/>
              </a:rPr>
              <a:t>downstream</a:t>
            </a:r>
            <a:endParaRPr lang="en-US" sz="2400" dirty="0">
              <a:latin typeface="Times New Roman" panose="02020603050405020304" pitchFamily="18" charset="0"/>
              <a:cs typeface="Times New Roman" panose="02020603050405020304" pitchFamily="18" charset="0"/>
            </a:endParaRPr>
          </a:p>
        </p:txBody>
      </p:sp>
      <p:sp>
        <p:nvSpPr>
          <p:cNvPr id="15" name="Subtitle 2">
            <a:extLst>
              <a:ext uri="{FF2B5EF4-FFF2-40B4-BE49-F238E27FC236}">
                <a16:creationId xmlns:a16="http://schemas.microsoft.com/office/drawing/2014/main" id="{73B4E3A8-894E-43A2-A468-397A800086B1}"/>
              </a:ext>
            </a:extLst>
          </p:cNvPr>
          <p:cNvSpPr txBox="1">
            <a:spLocks/>
          </p:cNvSpPr>
          <p:nvPr/>
        </p:nvSpPr>
        <p:spPr>
          <a:xfrm>
            <a:off x="510268" y="1009728"/>
            <a:ext cx="11027228" cy="4964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i-FI" dirty="0">
              <a:latin typeface="Times New Roman" panose="02020603050405020304" pitchFamily="18" charset="0"/>
              <a:cs typeface="Times New Roman" panose="02020603050405020304" pitchFamily="18" charset="0"/>
            </a:endParaRPr>
          </a:p>
        </p:txBody>
      </p:sp>
      <p:sp>
        <p:nvSpPr>
          <p:cNvPr id="16" name="Subtitle 2">
            <a:extLst>
              <a:ext uri="{FF2B5EF4-FFF2-40B4-BE49-F238E27FC236}">
                <a16:creationId xmlns:a16="http://schemas.microsoft.com/office/drawing/2014/main" id="{FE104F38-E949-469A-8E77-473BC6585F8B}"/>
              </a:ext>
            </a:extLst>
          </p:cNvPr>
          <p:cNvSpPr txBox="1">
            <a:spLocks/>
          </p:cNvSpPr>
          <p:nvPr/>
        </p:nvSpPr>
        <p:spPr>
          <a:xfrm>
            <a:off x="5721812" y="3870384"/>
            <a:ext cx="522452" cy="3590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sz="1400" dirty="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p:txBody>
      </p:sp>
      <p:sp>
        <p:nvSpPr>
          <p:cNvPr id="18" name="Subtitle 2">
            <a:extLst>
              <a:ext uri="{FF2B5EF4-FFF2-40B4-BE49-F238E27FC236}">
                <a16:creationId xmlns:a16="http://schemas.microsoft.com/office/drawing/2014/main" id="{C530ACCA-FB2A-48D4-B318-F913EEC06F9E}"/>
              </a:ext>
            </a:extLst>
          </p:cNvPr>
          <p:cNvSpPr txBox="1">
            <a:spLocks/>
          </p:cNvSpPr>
          <p:nvPr/>
        </p:nvSpPr>
        <p:spPr>
          <a:xfrm>
            <a:off x="8477900" y="3897519"/>
            <a:ext cx="522452" cy="3590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sz="1400" dirty="0">
                <a:latin typeface="Times New Roman" panose="02020603050405020304" pitchFamily="18" charset="0"/>
                <a:cs typeface="Times New Roman" panose="02020603050405020304" pitchFamily="18" charset="0"/>
              </a:rPr>
              <a:t>[2]</a:t>
            </a:r>
            <a:endParaRPr lang="en-US" sz="1400" dirty="0">
              <a:latin typeface="Times New Roman" panose="02020603050405020304" pitchFamily="18" charset="0"/>
              <a:cs typeface="Times New Roman" panose="02020603050405020304" pitchFamily="18" charset="0"/>
            </a:endParaRPr>
          </a:p>
        </p:txBody>
      </p:sp>
      <p:sp>
        <p:nvSpPr>
          <p:cNvPr id="19" name="Subtitle 2">
            <a:extLst>
              <a:ext uri="{FF2B5EF4-FFF2-40B4-BE49-F238E27FC236}">
                <a16:creationId xmlns:a16="http://schemas.microsoft.com/office/drawing/2014/main" id="{F9466620-0CF7-426C-A8A5-BDA1172056DD}"/>
              </a:ext>
            </a:extLst>
          </p:cNvPr>
          <p:cNvSpPr txBox="1">
            <a:spLocks/>
          </p:cNvSpPr>
          <p:nvPr/>
        </p:nvSpPr>
        <p:spPr>
          <a:xfrm>
            <a:off x="11276270" y="3892358"/>
            <a:ext cx="522452" cy="3150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sz="1400" dirty="0">
                <a:latin typeface="Times New Roman" panose="02020603050405020304" pitchFamily="18" charset="0"/>
                <a:cs typeface="Times New Roman" panose="02020603050405020304" pitchFamily="18" charset="0"/>
              </a:rPr>
              <a:t>[3]</a:t>
            </a:r>
            <a:endParaRPr lang="en-US" sz="1400" dirty="0">
              <a:latin typeface="Times New Roman" panose="02020603050405020304" pitchFamily="18" charset="0"/>
              <a:cs typeface="Times New Roman" panose="02020603050405020304" pitchFamily="18" charset="0"/>
            </a:endParaRPr>
          </a:p>
        </p:txBody>
      </p:sp>
      <p:sp>
        <p:nvSpPr>
          <p:cNvPr id="20" name="Subtitle 2">
            <a:extLst>
              <a:ext uri="{FF2B5EF4-FFF2-40B4-BE49-F238E27FC236}">
                <a16:creationId xmlns:a16="http://schemas.microsoft.com/office/drawing/2014/main" id="{719940ED-136C-4006-B284-1F51DC5214ED}"/>
              </a:ext>
            </a:extLst>
          </p:cNvPr>
          <p:cNvSpPr txBox="1">
            <a:spLocks/>
          </p:cNvSpPr>
          <p:nvPr/>
        </p:nvSpPr>
        <p:spPr>
          <a:xfrm>
            <a:off x="2459664" y="3813066"/>
            <a:ext cx="522452" cy="3590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sz="1400" dirty="0">
                <a:latin typeface="Times New Roman" panose="02020603050405020304" pitchFamily="18" charset="0"/>
                <a:cs typeface="Times New Roman" panose="02020603050405020304" pitchFamily="18" charset="0"/>
              </a:rPr>
              <a:t>[1]</a:t>
            </a:r>
            <a:endParaRPr lang="en-US" sz="1400" dirty="0">
              <a:latin typeface="Times New Roman" panose="02020603050405020304" pitchFamily="18" charset="0"/>
              <a:cs typeface="Times New Roman" panose="02020603050405020304" pitchFamily="18" charset="0"/>
            </a:endParaRPr>
          </a:p>
        </p:txBody>
      </p:sp>
      <p:sp>
        <p:nvSpPr>
          <p:cNvPr id="22" name="Subtitle 2">
            <a:extLst>
              <a:ext uri="{FF2B5EF4-FFF2-40B4-BE49-F238E27FC236}">
                <a16:creationId xmlns:a16="http://schemas.microsoft.com/office/drawing/2014/main" id="{45DA42F4-CC04-4895-B7E4-57245F9016B3}"/>
              </a:ext>
            </a:extLst>
          </p:cNvPr>
          <p:cNvSpPr txBox="1">
            <a:spLocks/>
          </p:cNvSpPr>
          <p:nvPr/>
        </p:nvSpPr>
        <p:spPr>
          <a:xfrm>
            <a:off x="279334" y="1316772"/>
            <a:ext cx="11366047" cy="4964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i-FI" dirty="0">
                <a:latin typeface="Times New Roman" panose="02020603050405020304" pitchFamily="18" charset="0"/>
                <a:cs typeface="Times New Roman" panose="02020603050405020304" pitchFamily="18" charset="0"/>
              </a:rPr>
              <a:t>Inflow</a:t>
            </a:r>
            <a:r>
              <a:rPr lang="fi-FI" sz="2000" dirty="0">
                <a:latin typeface="Times New Roman" panose="02020603050405020304" pitchFamily="18" charset="0"/>
                <a:cs typeface="Times New Roman" panose="02020603050405020304" pitchFamily="18" charset="0"/>
              </a:rPr>
              <a:t> – roof or foundation drain connections. 	</a:t>
            </a:r>
            <a:r>
              <a:rPr lang="fi-FI" dirty="0">
                <a:latin typeface="Times New Roman" panose="02020603050405020304" pitchFamily="18" charset="0"/>
                <a:cs typeface="Times New Roman" panose="02020603050405020304" pitchFamily="18" charset="0"/>
              </a:rPr>
              <a:t>Infiltration </a:t>
            </a:r>
            <a:r>
              <a:rPr lang="fi-FI" sz="2000" dirty="0">
                <a:latin typeface="Times New Roman" panose="02020603050405020304" pitchFamily="18" charset="0"/>
                <a:cs typeface="Times New Roman" panose="02020603050405020304" pitchFamily="18" charset="0"/>
              </a:rPr>
              <a:t>– pipe cracks, faulty manhole, etc.</a:t>
            </a:r>
            <a:endParaRPr lang="fi-FI" dirty="0">
              <a:latin typeface="Times New Roman" panose="02020603050405020304" pitchFamily="18" charset="0"/>
              <a:cs typeface="Times New Roman" panose="02020603050405020304" pitchFamily="18" charset="0"/>
            </a:endParaRPr>
          </a:p>
        </p:txBody>
      </p:sp>
      <p:sp>
        <p:nvSpPr>
          <p:cNvPr id="23" name="Subtitle 2">
            <a:extLst>
              <a:ext uri="{FF2B5EF4-FFF2-40B4-BE49-F238E27FC236}">
                <a16:creationId xmlns:a16="http://schemas.microsoft.com/office/drawing/2014/main" id="{F181D420-6182-4120-9309-521A4515CC5E}"/>
              </a:ext>
            </a:extLst>
          </p:cNvPr>
          <p:cNvSpPr txBox="1">
            <a:spLocks/>
          </p:cNvSpPr>
          <p:nvPr/>
        </p:nvSpPr>
        <p:spPr>
          <a:xfrm>
            <a:off x="279334" y="1879644"/>
            <a:ext cx="11027228" cy="4964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i-FI" sz="2400" b="1" dirty="0">
                <a:latin typeface="Times New Roman" panose="02020603050405020304" pitchFamily="18" charset="0"/>
                <a:cs typeface="Times New Roman" panose="02020603050405020304" pitchFamily="18" charset="0"/>
              </a:rPr>
              <a:t>Overflows</a:t>
            </a:r>
            <a:r>
              <a:rPr lang="fi-FI" sz="2400" dirty="0">
                <a:latin typeface="Times New Roman" panose="02020603050405020304" pitchFamily="18" charset="0"/>
                <a:cs typeface="Times New Roman" panose="02020603050405020304" pitchFamily="18" charset="0"/>
              </a:rPr>
              <a:t> upstream caused by blockage or downstream by the WWTP bypass. </a:t>
            </a:r>
          </a:p>
        </p:txBody>
      </p:sp>
      <p:sp>
        <p:nvSpPr>
          <p:cNvPr id="24" name="Subtitle 2">
            <a:extLst>
              <a:ext uri="{FF2B5EF4-FFF2-40B4-BE49-F238E27FC236}">
                <a16:creationId xmlns:a16="http://schemas.microsoft.com/office/drawing/2014/main" id="{6A949BCA-BEFF-4205-B3B4-8577E927C08B}"/>
              </a:ext>
            </a:extLst>
          </p:cNvPr>
          <p:cNvSpPr txBox="1">
            <a:spLocks/>
          </p:cNvSpPr>
          <p:nvPr/>
        </p:nvSpPr>
        <p:spPr>
          <a:xfrm>
            <a:off x="281457" y="798758"/>
            <a:ext cx="11764535" cy="4964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i-FI" sz="2400" dirty="0">
                <a:latin typeface="Times New Roman" panose="02020603050405020304" pitchFamily="18" charset="0"/>
                <a:cs typeface="Times New Roman" panose="02020603050405020304" pitchFamily="18" charset="0"/>
              </a:rPr>
              <a:t>Rainfall dependent </a:t>
            </a:r>
            <a:r>
              <a:rPr lang="fi-FI" sz="2400" b="1" dirty="0">
                <a:latin typeface="Times New Roman" panose="02020603050405020304" pitchFamily="18" charset="0"/>
                <a:cs typeface="Times New Roman" panose="02020603050405020304" pitchFamily="18" charset="0"/>
              </a:rPr>
              <a:t>Inflow</a:t>
            </a:r>
            <a:r>
              <a:rPr lang="fi-FI" sz="2400" dirty="0">
                <a:latin typeface="Times New Roman" panose="02020603050405020304" pitchFamily="18" charset="0"/>
                <a:cs typeface="Times New Roman" panose="02020603050405020304" pitchFamily="18" charset="0"/>
              </a:rPr>
              <a:t> and </a:t>
            </a:r>
            <a:r>
              <a:rPr lang="fi-FI" sz="2400" b="1" dirty="0">
                <a:latin typeface="Times New Roman" panose="02020603050405020304" pitchFamily="18" charset="0"/>
                <a:cs typeface="Times New Roman" panose="02020603050405020304" pitchFamily="18" charset="0"/>
              </a:rPr>
              <a:t>infiltration (RDII).</a:t>
            </a:r>
            <a:endParaRPr lang="fi-FI" sz="2400" dirty="0">
              <a:latin typeface="Times New Roman" panose="02020603050405020304" pitchFamily="18" charset="0"/>
              <a:cs typeface="Times New Roman" panose="02020603050405020304" pitchFamily="18" charset="0"/>
            </a:endParaRPr>
          </a:p>
        </p:txBody>
      </p:sp>
      <p:sp>
        <p:nvSpPr>
          <p:cNvPr id="25" name="Subtitle 2">
            <a:extLst>
              <a:ext uri="{FF2B5EF4-FFF2-40B4-BE49-F238E27FC236}">
                <a16:creationId xmlns:a16="http://schemas.microsoft.com/office/drawing/2014/main" id="{AABCF4BE-1C28-4854-AFC5-DDFC585BD115}"/>
              </a:ext>
            </a:extLst>
          </p:cNvPr>
          <p:cNvSpPr txBox="1">
            <a:spLocks/>
          </p:cNvSpPr>
          <p:nvPr/>
        </p:nvSpPr>
        <p:spPr>
          <a:xfrm>
            <a:off x="280639" y="2442516"/>
            <a:ext cx="11630722" cy="4964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i-FI" sz="2400" dirty="0">
                <a:latin typeface="Times New Roman" panose="02020603050405020304" pitchFamily="18" charset="0"/>
                <a:cs typeface="Times New Roman" panose="02020603050405020304" pitchFamily="18" charset="0"/>
              </a:rPr>
              <a:t>Why model the RDII? Improve design, rehabilitation, operations.   </a:t>
            </a:r>
          </a:p>
        </p:txBody>
      </p:sp>
      <p:sp>
        <p:nvSpPr>
          <p:cNvPr id="26" name="Subtitle 2">
            <a:extLst>
              <a:ext uri="{FF2B5EF4-FFF2-40B4-BE49-F238E27FC236}">
                <a16:creationId xmlns:a16="http://schemas.microsoft.com/office/drawing/2014/main" id="{86DED933-DF56-4A6D-B663-DFB3E547E17D}"/>
              </a:ext>
            </a:extLst>
          </p:cNvPr>
          <p:cNvSpPr txBox="1">
            <a:spLocks/>
          </p:cNvSpPr>
          <p:nvPr/>
        </p:nvSpPr>
        <p:spPr>
          <a:xfrm>
            <a:off x="279334" y="2970035"/>
            <a:ext cx="11630722" cy="4964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i-FI" sz="2400" dirty="0">
                <a:latin typeface="Times New Roman" panose="02020603050405020304" pitchFamily="18" charset="0"/>
                <a:cs typeface="Times New Roman" panose="02020603050405020304" pitchFamily="18" charset="0"/>
              </a:rPr>
              <a:t>How can RDII be modeled in cold climates? Snow accumulation and </a:t>
            </a:r>
            <a:r>
              <a:rPr lang="fi-FI" sz="2400" b="1" dirty="0">
                <a:latin typeface="Times New Roman" panose="02020603050405020304" pitchFamily="18" charset="0"/>
                <a:cs typeface="Times New Roman" panose="02020603050405020304" pitchFamily="18" charset="0"/>
              </a:rPr>
              <a:t>snowmelt</a:t>
            </a:r>
            <a:r>
              <a:rPr lang="fi-FI"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476521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P spid="14" grpId="0"/>
      <p:bldP spid="16" grpId="0"/>
      <p:bldP spid="18" grpId="0"/>
      <p:bldP spid="19" grpId="0"/>
      <p:bldP spid="20" grpId="0"/>
      <p:bldP spid="22" grpId="0"/>
      <p:bldP spid="23" grpId="0"/>
      <p:bldP spid="24" grpId="0"/>
      <p:bldP spid="25" grpId="0"/>
      <p:bldP spid="26"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D76FA74-939A-4E9A-9A8E-25C4540E897D}"/>
              </a:ext>
            </a:extLst>
          </p:cNvPr>
          <p:cNvSpPr>
            <a:spLocks noGrp="1"/>
          </p:cNvSpPr>
          <p:nvPr>
            <p:ph type="ftr" sz="quarter" idx="11"/>
          </p:nvPr>
        </p:nvSpPr>
        <p:spPr>
          <a:xfrm>
            <a:off x="619126" y="6407145"/>
            <a:ext cx="10953748" cy="359004"/>
          </a:xfrm>
        </p:spPr>
        <p:txBody>
          <a:bodyPr/>
          <a:lstStyle/>
          <a:p>
            <a:r>
              <a:rPr lang="fi-FI" dirty="0">
                <a:solidFill>
                  <a:schemeClr val="bg2">
                    <a:lumMod val="90000"/>
                  </a:schemeClr>
                </a:solidFill>
                <a:latin typeface="Verdana" panose="020B0604030504040204" pitchFamily="34" charset="0"/>
                <a:ea typeface="Verdana" panose="020B0604030504040204" pitchFamily="34" charset="0"/>
              </a:rPr>
              <a:t>Introduction</a:t>
            </a:r>
            <a:r>
              <a:rPr lang="fi-FI" dirty="0">
                <a:solidFill>
                  <a:schemeClr val="tx1"/>
                </a:solidFill>
                <a:latin typeface="Verdana" panose="020B0604030504040204" pitchFamily="34" charset="0"/>
                <a:ea typeface="Verdana" panose="020B0604030504040204" pitchFamily="34" charset="0"/>
              </a:rPr>
              <a:t>	</a:t>
            </a:r>
            <a:r>
              <a:rPr lang="fi-FI" dirty="0">
                <a:solidFill>
                  <a:schemeClr val="bg2">
                    <a:lumMod val="90000"/>
                  </a:schemeClr>
                </a:solidFill>
                <a:latin typeface="Verdana" panose="020B0604030504040204" pitchFamily="34" charset="0"/>
                <a:ea typeface="Verdana" panose="020B0604030504040204" pitchFamily="34" charset="0"/>
              </a:rPr>
              <a:t>Methodology	Sewer model	Case study		</a:t>
            </a:r>
            <a:r>
              <a:rPr lang="fi-FI" u="sng" dirty="0">
                <a:solidFill>
                  <a:schemeClr val="tx1"/>
                </a:solidFill>
                <a:latin typeface="Verdana" panose="020B0604030504040204" pitchFamily="34" charset="0"/>
                <a:ea typeface="Verdana" panose="020B0604030504040204" pitchFamily="34" charset="0"/>
              </a:rPr>
              <a:t>Results and conclusions</a:t>
            </a:r>
            <a:r>
              <a:rPr lang="fi-FI" u="sng" dirty="0">
                <a:solidFill>
                  <a:schemeClr val="tx1"/>
                </a:solidFill>
              </a:rPr>
              <a:t>	</a:t>
            </a:r>
            <a:r>
              <a:rPr lang="fi-FI" dirty="0"/>
              <a:t>	</a:t>
            </a:r>
            <a:endParaRPr lang="en-US" dirty="0"/>
          </a:p>
        </p:txBody>
      </p:sp>
      <p:sp>
        <p:nvSpPr>
          <p:cNvPr id="5" name="Slide Number Placeholder 4">
            <a:extLst>
              <a:ext uri="{FF2B5EF4-FFF2-40B4-BE49-F238E27FC236}">
                <a16:creationId xmlns:a16="http://schemas.microsoft.com/office/drawing/2014/main" id="{1CD51536-1A68-4CAB-839C-B132471A3ACF}"/>
              </a:ext>
            </a:extLst>
          </p:cNvPr>
          <p:cNvSpPr>
            <a:spLocks noGrp="1"/>
          </p:cNvSpPr>
          <p:nvPr>
            <p:ph type="sldNum" sz="quarter" idx="12"/>
          </p:nvPr>
        </p:nvSpPr>
        <p:spPr>
          <a:xfrm>
            <a:off x="9133115" y="6423249"/>
            <a:ext cx="2743200" cy="365125"/>
          </a:xfrm>
        </p:spPr>
        <p:txBody>
          <a:bodyPr/>
          <a:lstStyle/>
          <a:p>
            <a:fld id="{A07B9C02-8A55-4E8A-B3BA-C6B311F782CD}" type="slidenum">
              <a:rPr lang="en-US" smtClean="0"/>
              <a:t>30</a:t>
            </a:fld>
            <a:endParaRPr lang="en-US" dirty="0"/>
          </a:p>
        </p:txBody>
      </p:sp>
      <p:sp>
        <p:nvSpPr>
          <p:cNvPr id="6" name="Subtitle 2">
            <a:extLst>
              <a:ext uri="{FF2B5EF4-FFF2-40B4-BE49-F238E27FC236}">
                <a16:creationId xmlns:a16="http://schemas.microsoft.com/office/drawing/2014/main" id="{A65760FF-A1D4-41BB-9886-0C78043517BC}"/>
              </a:ext>
            </a:extLst>
          </p:cNvPr>
          <p:cNvSpPr txBox="1">
            <a:spLocks/>
          </p:cNvSpPr>
          <p:nvPr/>
        </p:nvSpPr>
        <p:spPr>
          <a:xfrm>
            <a:off x="582386" y="174534"/>
            <a:ext cx="11027228" cy="5840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b="1" dirty="0">
                <a:latin typeface="Times New Roman" panose="02020603050405020304" pitchFamily="18" charset="0"/>
                <a:cs typeface="Times New Roman" panose="02020603050405020304" pitchFamily="18" charset="0"/>
              </a:rPr>
              <a:t>Calibration</a:t>
            </a:r>
            <a:endParaRPr lang="en-US" b="1" dirty="0">
              <a:latin typeface="Times New Roman" panose="02020603050405020304" pitchFamily="18" charset="0"/>
              <a:cs typeface="Times New Roman" panose="02020603050405020304" pitchFamily="18" charset="0"/>
            </a:endParaRPr>
          </a:p>
        </p:txBody>
      </p:sp>
      <p:sp>
        <p:nvSpPr>
          <p:cNvPr id="11" name="Subtitle 2">
            <a:extLst>
              <a:ext uri="{FF2B5EF4-FFF2-40B4-BE49-F238E27FC236}">
                <a16:creationId xmlns:a16="http://schemas.microsoft.com/office/drawing/2014/main" id="{687ECCD1-E564-40D9-99DA-4DFAB210DBAB}"/>
              </a:ext>
            </a:extLst>
          </p:cNvPr>
          <p:cNvSpPr txBox="1">
            <a:spLocks/>
          </p:cNvSpPr>
          <p:nvPr/>
        </p:nvSpPr>
        <p:spPr>
          <a:xfrm>
            <a:off x="2024744" y="696661"/>
            <a:ext cx="1796745" cy="3590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sz="2000" b="1" dirty="0">
                <a:latin typeface="Times New Roman" panose="02020603050405020304" pitchFamily="18" charset="0"/>
                <a:cs typeface="Times New Roman" panose="02020603050405020304" pitchFamily="18" charset="0"/>
              </a:rPr>
              <a:t>Physics-based</a:t>
            </a:r>
            <a:endParaRPr lang="en-US" sz="2000" b="1" dirty="0">
              <a:latin typeface="Times New Roman" panose="02020603050405020304" pitchFamily="18" charset="0"/>
              <a:cs typeface="Times New Roman" panose="02020603050405020304" pitchFamily="18" charset="0"/>
            </a:endParaRPr>
          </a:p>
        </p:txBody>
      </p:sp>
      <p:sp>
        <p:nvSpPr>
          <p:cNvPr id="12" name="Subtitle 2">
            <a:extLst>
              <a:ext uri="{FF2B5EF4-FFF2-40B4-BE49-F238E27FC236}">
                <a16:creationId xmlns:a16="http://schemas.microsoft.com/office/drawing/2014/main" id="{D96A8880-19B7-4341-8E00-F38DD06F2787}"/>
              </a:ext>
            </a:extLst>
          </p:cNvPr>
          <p:cNvSpPr txBox="1">
            <a:spLocks/>
          </p:cNvSpPr>
          <p:nvPr/>
        </p:nvSpPr>
        <p:spPr>
          <a:xfrm>
            <a:off x="7523917" y="648569"/>
            <a:ext cx="2150229" cy="3590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sz="2000" b="1" dirty="0">
                <a:latin typeface="Times New Roman" panose="02020603050405020304" pitchFamily="18" charset="0"/>
                <a:cs typeface="Times New Roman" panose="02020603050405020304" pitchFamily="18" charset="0"/>
              </a:rPr>
              <a:t>Unit hydrograph</a:t>
            </a:r>
            <a:endParaRPr lang="en-US" sz="2000" b="1" dirty="0">
              <a:latin typeface="Times New Roman" panose="02020603050405020304" pitchFamily="18" charset="0"/>
              <a:cs typeface="Times New Roman" panose="02020603050405020304" pitchFamily="18" charset="0"/>
            </a:endParaRPr>
          </a:p>
        </p:txBody>
      </p:sp>
      <p:sp>
        <p:nvSpPr>
          <p:cNvPr id="14" name="Subtitle 2">
            <a:extLst>
              <a:ext uri="{FF2B5EF4-FFF2-40B4-BE49-F238E27FC236}">
                <a16:creationId xmlns:a16="http://schemas.microsoft.com/office/drawing/2014/main" id="{314BD1CE-74F7-441A-97C2-624A65EBE2FD}"/>
              </a:ext>
            </a:extLst>
          </p:cNvPr>
          <p:cNvSpPr txBox="1">
            <a:spLocks/>
          </p:cNvSpPr>
          <p:nvPr/>
        </p:nvSpPr>
        <p:spPr>
          <a:xfrm>
            <a:off x="383003" y="1218788"/>
            <a:ext cx="5080226" cy="3590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Dormant season</a:t>
            </a:r>
          </a:p>
        </p:txBody>
      </p:sp>
      <p:sp>
        <p:nvSpPr>
          <p:cNvPr id="16" name="Rectangle 15">
            <a:extLst>
              <a:ext uri="{FF2B5EF4-FFF2-40B4-BE49-F238E27FC236}">
                <a16:creationId xmlns:a16="http://schemas.microsoft.com/office/drawing/2014/main" id="{F6E2AE17-8606-409A-924B-9F36FBEFD925}"/>
              </a:ext>
            </a:extLst>
          </p:cNvPr>
          <p:cNvSpPr/>
          <p:nvPr/>
        </p:nvSpPr>
        <p:spPr>
          <a:xfrm>
            <a:off x="288472" y="1055665"/>
            <a:ext cx="5491842" cy="5105674"/>
          </a:xfrm>
          <a:prstGeom prst="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FEF2253-C20C-4DA1-A2F6-96481654DDEF}"/>
              </a:ext>
            </a:extLst>
          </p:cNvPr>
          <p:cNvSpPr/>
          <p:nvPr/>
        </p:nvSpPr>
        <p:spPr>
          <a:xfrm>
            <a:off x="5943600" y="1055665"/>
            <a:ext cx="5491842" cy="5105674"/>
          </a:xfrm>
          <a:prstGeom prst="rect">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F1159F3-1321-42D6-A6AF-68E21D3EE2B0}"/>
              </a:ext>
            </a:extLst>
          </p:cNvPr>
          <p:cNvPicPr>
            <a:picLocks noChangeAspect="1"/>
          </p:cNvPicPr>
          <p:nvPr/>
        </p:nvPicPr>
        <p:blipFill>
          <a:blip r:embed="rId3"/>
          <a:stretch>
            <a:fillRect/>
          </a:stretch>
        </p:blipFill>
        <p:spPr>
          <a:xfrm>
            <a:off x="963083" y="1684773"/>
            <a:ext cx="4061731" cy="1669162"/>
          </a:xfrm>
          <a:prstGeom prst="rect">
            <a:avLst/>
          </a:prstGeom>
        </p:spPr>
      </p:pic>
      <p:pic>
        <p:nvPicPr>
          <p:cNvPr id="18" name="Picture 17">
            <a:extLst>
              <a:ext uri="{FF2B5EF4-FFF2-40B4-BE49-F238E27FC236}">
                <a16:creationId xmlns:a16="http://schemas.microsoft.com/office/drawing/2014/main" id="{641FE849-E7DD-41BB-837B-30C85FED1DC0}"/>
              </a:ext>
            </a:extLst>
          </p:cNvPr>
          <p:cNvPicPr>
            <a:picLocks noChangeAspect="1"/>
          </p:cNvPicPr>
          <p:nvPr/>
        </p:nvPicPr>
        <p:blipFill>
          <a:blip r:embed="rId4"/>
          <a:stretch>
            <a:fillRect/>
          </a:stretch>
        </p:blipFill>
        <p:spPr>
          <a:xfrm>
            <a:off x="6585475" y="1636366"/>
            <a:ext cx="4027111" cy="1765047"/>
          </a:xfrm>
          <a:prstGeom prst="rect">
            <a:avLst/>
          </a:prstGeom>
        </p:spPr>
      </p:pic>
      <p:pic>
        <p:nvPicPr>
          <p:cNvPr id="21" name="Picture 20">
            <a:extLst>
              <a:ext uri="{FF2B5EF4-FFF2-40B4-BE49-F238E27FC236}">
                <a16:creationId xmlns:a16="http://schemas.microsoft.com/office/drawing/2014/main" id="{24BE8B1D-6BEE-454B-99D4-74694B80D0E9}"/>
              </a:ext>
            </a:extLst>
          </p:cNvPr>
          <p:cNvPicPr>
            <a:picLocks noChangeAspect="1"/>
          </p:cNvPicPr>
          <p:nvPr/>
        </p:nvPicPr>
        <p:blipFill>
          <a:blip r:embed="rId5"/>
          <a:stretch>
            <a:fillRect/>
          </a:stretch>
        </p:blipFill>
        <p:spPr>
          <a:xfrm>
            <a:off x="1017135" y="4141580"/>
            <a:ext cx="3737570" cy="1786095"/>
          </a:xfrm>
          <a:prstGeom prst="rect">
            <a:avLst/>
          </a:prstGeom>
        </p:spPr>
      </p:pic>
      <p:sp>
        <p:nvSpPr>
          <p:cNvPr id="22" name="Subtitle 2">
            <a:extLst>
              <a:ext uri="{FF2B5EF4-FFF2-40B4-BE49-F238E27FC236}">
                <a16:creationId xmlns:a16="http://schemas.microsoft.com/office/drawing/2014/main" id="{2D1725AD-7B88-4691-A935-25F962F1A421}"/>
              </a:ext>
            </a:extLst>
          </p:cNvPr>
          <p:cNvSpPr txBox="1">
            <a:spLocks/>
          </p:cNvSpPr>
          <p:nvPr/>
        </p:nvSpPr>
        <p:spPr>
          <a:xfrm>
            <a:off x="453835" y="3530149"/>
            <a:ext cx="5080226" cy="3590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Growth season</a:t>
            </a:r>
          </a:p>
        </p:txBody>
      </p:sp>
      <p:pic>
        <p:nvPicPr>
          <p:cNvPr id="23" name="Picture 22">
            <a:extLst>
              <a:ext uri="{FF2B5EF4-FFF2-40B4-BE49-F238E27FC236}">
                <a16:creationId xmlns:a16="http://schemas.microsoft.com/office/drawing/2014/main" id="{89E01CB4-05F4-48CA-B2CF-AC093FF0C4A6}"/>
              </a:ext>
            </a:extLst>
          </p:cNvPr>
          <p:cNvPicPr>
            <a:picLocks noChangeAspect="1"/>
          </p:cNvPicPr>
          <p:nvPr/>
        </p:nvPicPr>
        <p:blipFill>
          <a:blip r:embed="rId6"/>
          <a:stretch>
            <a:fillRect/>
          </a:stretch>
        </p:blipFill>
        <p:spPr>
          <a:xfrm>
            <a:off x="6847241" y="4161827"/>
            <a:ext cx="3697791" cy="1765848"/>
          </a:xfrm>
          <a:prstGeom prst="rect">
            <a:avLst/>
          </a:prstGeom>
        </p:spPr>
      </p:pic>
      <p:sp>
        <p:nvSpPr>
          <p:cNvPr id="24" name="Subtitle 2">
            <a:extLst>
              <a:ext uri="{FF2B5EF4-FFF2-40B4-BE49-F238E27FC236}">
                <a16:creationId xmlns:a16="http://schemas.microsoft.com/office/drawing/2014/main" id="{A58A17AB-6C0C-424F-83B6-A14B9623BA79}"/>
              </a:ext>
            </a:extLst>
          </p:cNvPr>
          <p:cNvSpPr txBox="1">
            <a:spLocks/>
          </p:cNvSpPr>
          <p:nvPr/>
        </p:nvSpPr>
        <p:spPr>
          <a:xfrm>
            <a:off x="6156023" y="3643286"/>
            <a:ext cx="5080226" cy="3590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Growth season</a:t>
            </a:r>
          </a:p>
        </p:txBody>
      </p:sp>
      <p:sp>
        <p:nvSpPr>
          <p:cNvPr id="25" name="Subtitle 2">
            <a:extLst>
              <a:ext uri="{FF2B5EF4-FFF2-40B4-BE49-F238E27FC236}">
                <a16:creationId xmlns:a16="http://schemas.microsoft.com/office/drawing/2014/main" id="{F485EFFA-EEA3-4A68-908C-B4631762C250}"/>
              </a:ext>
            </a:extLst>
          </p:cNvPr>
          <p:cNvSpPr txBox="1">
            <a:spLocks/>
          </p:cNvSpPr>
          <p:nvPr/>
        </p:nvSpPr>
        <p:spPr>
          <a:xfrm>
            <a:off x="6355216" y="1238431"/>
            <a:ext cx="5080226" cy="3590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Dormant season</a:t>
            </a:r>
          </a:p>
        </p:txBody>
      </p:sp>
    </p:spTree>
    <p:extLst>
      <p:ext uri="{BB962C8B-B14F-4D97-AF65-F5344CB8AC3E}">
        <p14:creationId xmlns:p14="http://schemas.microsoft.com/office/powerpoint/2010/main" val="787873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D76FA74-939A-4E9A-9A8E-25C4540E897D}"/>
              </a:ext>
            </a:extLst>
          </p:cNvPr>
          <p:cNvSpPr>
            <a:spLocks noGrp="1"/>
          </p:cNvSpPr>
          <p:nvPr>
            <p:ph type="ftr" sz="quarter" idx="11"/>
          </p:nvPr>
        </p:nvSpPr>
        <p:spPr>
          <a:xfrm>
            <a:off x="619126" y="6407145"/>
            <a:ext cx="10953748" cy="359004"/>
          </a:xfrm>
        </p:spPr>
        <p:txBody>
          <a:bodyPr/>
          <a:lstStyle/>
          <a:p>
            <a:r>
              <a:rPr lang="fi-FI" u="sng" dirty="0">
                <a:solidFill>
                  <a:schemeClr val="tx1"/>
                </a:solidFill>
                <a:latin typeface="Verdana" panose="020B0604030504040204" pitchFamily="34" charset="0"/>
                <a:ea typeface="Verdana" panose="020B0604030504040204" pitchFamily="34" charset="0"/>
              </a:rPr>
              <a:t>Introduction</a:t>
            </a:r>
            <a:r>
              <a:rPr lang="fi-FI" dirty="0">
                <a:solidFill>
                  <a:schemeClr val="tx1"/>
                </a:solidFill>
                <a:latin typeface="Verdana" panose="020B0604030504040204" pitchFamily="34" charset="0"/>
                <a:ea typeface="Verdana" panose="020B0604030504040204" pitchFamily="34" charset="0"/>
              </a:rPr>
              <a:t>	</a:t>
            </a:r>
            <a:r>
              <a:rPr lang="fi-FI" dirty="0">
                <a:solidFill>
                  <a:schemeClr val="bg2">
                    <a:lumMod val="90000"/>
                  </a:schemeClr>
                </a:solidFill>
                <a:latin typeface="Verdana" panose="020B0604030504040204" pitchFamily="34" charset="0"/>
                <a:ea typeface="Verdana" panose="020B0604030504040204" pitchFamily="34" charset="0"/>
              </a:rPr>
              <a:t>Methodology	Sewer model	Case study		Results and conclusions</a:t>
            </a:r>
            <a:r>
              <a:rPr lang="fi-FI" dirty="0">
                <a:solidFill>
                  <a:schemeClr val="bg2">
                    <a:lumMod val="90000"/>
                  </a:schemeClr>
                </a:solidFill>
              </a:rPr>
              <a:t>	</a:t>
            </a:r>
            <a:r>
              <a:rPr lang="fi-FI" dirty="0"/>
              <a:t>	</a:t>
            </a:r>
            <a:endParaRPr lang="en-US" dirty="0"/>
          </a:p>
        </p:txBody>
      </p:sp>
      <p:sp>
        <p:nvSpPr>
          <p:cNvPr id="5" name="Slide Number Placeholder 4">
            <a:extLst>
              <a:ext uri="{FF2B5EF4-FFF2-40B4-BE49-F238E27FC236}">
                <a16:creationId xmlns:a16="http://schemas.microsoft.com/office/drawing/2014/main" id="{1CD51536-1A68-4CAB-839C-B132471A3ACF}"/>
              </a:ext>
            </a:extLst>
          </p:cNvPr>
          <p:cNvSpPr>
            <a:spLocks noGrp="1"/>
          </p:cNvSpPr>
          <p:nvPr>
            <p:ph type="sldNum" sz="quarter" idx="12"/>
          </p:nvPr>
        </p:nvSpPr>
        <p:spPr>
          <a:xfrm>
            <a:off x="9133115" y="6423249"/>
            <a:ext cx="2743200" cy="365125"/>
          </a:xfrm>
        </p:spPr>
        <p:txBody>
          <a:bodyPr/>
          <a:lstStyle/>
          <a:p>
            <a:fld id="{A07B9C02-8A55-4E8A-B3BA-C6B311F782CD}" type="slidenum">
              <a:rPr lang="en-US" smtClean="0"/>
              <a:t>4</a:t>
            </a:fld>
            <a:endParaRPr lang="en-US" dirty="0"/>
          </a:p>
        </p:txBody>
      </p:sp>
      <p:sp>
        <p:nvSpPr>
          <p:cNvPr id="10" name="Subtitle 2">
            <a:extLst>
              <a:ext uri="{FF2B5EF4-FFF2-40B4-BE49-F238E27FC236}">
                <a16:creationId xmlns:a16="http://schemas.microsoft.com/office/drawing/2014/main" id="{F0FE81D0-10E4-45B0-A952-9DBC4CC50580}"/>
              </a:ext>
            </a:extLst>
          </p:cNvPr>
          <p:cNvSpPr txBox="1">
            <a:spLocks/>
          </p:cNvSpPr>
          <p:nvPr/>
        </p:nvSpPr>
        <p:spPr>
          <a:xfrm>
            <a:off x="582386" y="174534"/>
            <a:ext cx="11027228" cy="5840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b="1" dirty="0">
                <a:latin typeface="Times New Roman" panose="02020603050405020304" pitchFamily="18" charset="0"/>
                <a:cs typeface="Times New Roman" panose="02020603050405020304" pitchFamily="18" charset="0"/>
              </a:rPr>
              <a:t>Objectives of the thesis</a:t>
            </a:r>
            <a:endParaRPr lang="en-US" b="1" dirty="0">
              <a:latin typeface="Times New Roman" panose="02020603050405020304" pitchFamily="18" charset="0"/>
              <a:cs typeface="Times New Roman" panose="02020603050405020304" pitchFamily="18" charset="0"/>
            </a:endParaRPr>
          </a:p>
        </p:txBody>
      </p:sp>
      <p:sp>
        <p:nvSpPr>
          <p:cNvPr id="11" name="Subtitle 2">
            <a:extLst>
              <a:ext uri="{FF2B5EF4-FFF2-40B4-BE49-F238E27FC236}">
                <a16:creationId xmlns:a16="http://schemas.microsoft.com/office/drawing/2014/main" id="{2EEACA6A-B31E-434B-A33F-20DF35AE5082}"/>
              </a:ext>
            </a:extLst>
          </p:cNvPr>
          <p:cNvSpPr txBox="1">
            <a:spLocks/>
          </p:cNvSpPr>
          <p:nvPr/>
        </p:nvSpPr>
        <p:spPr>
          <a:xfrm>
            <a:off x="359362" y="1226374"/>
            <a:ext cx="11630722" cy="7559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Times New Roman" panose="02020603050405020304" pitchFamily="18" charset="0"/>
                <a:cs typeface="Times New Roman" panose="02020603050405020304" pitchFamily="18" charset="0"/>
              </a:rPr>
              <a:t>1. Use two different hydrological modeling approaches in SWMM to simulate RDII</a:t>
            </a:r>
          </a:p>
        </p:txBody>
      </p:sp>
      <p:sp>
        <p:nvSpPr>
          <p:cNvPr id="13" name="Subtitle 2">
            <a:extLst>
              <a:ext uri="{FF2B5EF4-FFF2-40B4-BE49-F238E27FC236}">
                <a16:creationId xmlns:a16="http://schemas.microsoft.com/office/drawing/2014/main" id="{DAFC3753-41D4-4895-A109-C46C8128D471}"/>
              </a:ext>
            </a:extLst>
          </p:cNvPr>
          <p:cNvSpPr txBox="1">
            <a:spLocks/>
          </p:cNvSpPr>
          <p:nvPr/>
        </p:nvSpPr>
        <p:spPr>
          <a:xfrm>
            <a:off x="359362" y="3426056"/>
            <a:ext cx="11630722" cy="7559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Times New Roman" panose="02020603050405020304" pitchFamily="18" charset="0"/>
                <a:cs typeface="Times New Roman" panose="02020603050405020304" pitchFamily="18" charset="0"/>
              </a:rPr>
              <a:t>3. Hydrological + hydraulic model for a case study of a town located in the south Finland.</a:t>
            </a:r>
          </a:p>
        </p:txBody>
      </p:sp>
      <p:sp>
        <p:nvSpPr>
          <p:cNvPr id="14" name="Subtitle 2">
            <a:extLst>
              <a:ext uri="{FF2B5EF4-FFF2-40B4-BE49-F238E27FC236}">
                <a16:creationId xmlns:a16="http://schemas.microsoft.com/office/drawing/2014/main" id="{FE15C73C-6861-4A50-8004-C5ECA7974962}"/>
              </a:ext>
            </a:extLst>
          </p:cNvPr>
          <p:cNvSpPr txBox="1">
            <a:spLocks/>
          </p:cNvSpPr>
          <p:nvPr/>
        </p:nvSpPr>
        <p:spPr>
          <a:xfrm>
            <a:off x="359362" y="4669491"/>
            <a:ext cx="11630722" cy="4942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Times New Roman" panose="02020603050405020304" pitchFamily="18" charset="0"/>
                <a:cs typeface="Times New Roman" panose="02020603050405020304" pitchFamily="18" charset="0"/>
              </a:rPr>
              <a:t>4. Forecasted precipitation data and key aspects for a forecasting system.</a:t>
            </a:r>
            <a:br>
              <a:rPr lang="en-US" sz="2400" dirty="0">
                <a:latin typeface="Times New Roman" panose="02020603050405020304" pitchFamily="18" charset="0"/>
                <a:cs typeface="Times New Roman" panose="02020603050405020304" pitchFamily="18" charset="0"/>
              </a:rPr>
            </a:br>
            <a:endParaRPr lang="fi-FI" sz="2000" dirty="0">
              <a:latin typeface="Times New Roman" panose="02020603050405020304" pitchFamily="18" charset="0"/>
              <a:cs typeface="Times New Roman" panose="02020603050405020304" pitchFamily="18" charset="0"/>
            </a:endParaRPr>
          </a:p>
        </p:txBody>
      </p:sp>
      <p:sp>
        <p:nvSpPr>
          <p:cNvPr id="15" name="Subtitle 2">
            <a:extLst>
              <a:ext uri="{FF2B5EF4-FFF2-40B4-BE49-F238E27FC236}">
                <a16:creationId xmlns:a16="http://schemas.microsoft.com/office/drawing/2014/main" id="{CA828759-C53B-4D4A-B102-A154B68B6DC9}"/>
              </a:ext>
            </a:extLst>
          </p:cNvPr>
          <p:cNvSpPr txBox="1">
            <a:spLocks/>
          </p:cNvSpPr>
          <p:nvPr/>
        </p:nvSpPr>
        <p:spPr>
          <a:xfrm>
            <a:off x="359362" y="2287861"/>
            <a:ext cx="11630722" cy="4942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Times New Roman" panose="02020603050405020304" pitchFamily="18" charset="0"/>
                <a:cs typeface="Times New Roman" panose="02020603050405020304" pitchFamily="18" charset="0"/>
              </a:rPr>
              <a:t>2. Methodology for parameter estimation and calibration of the hydrological models.</a:t>
            </a:r>
          </a:p>
          <a:p>
            <a:pPr marL="0" indent="0">
              <a:buNone/>
            </a:pPr>
            <a:endParaRPr lang="fi-FI"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796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D76FA74-939A-4E9A-9A8E-25C4540E897D}"/>
              </a:ext>
            </a:extLst>
          </p:cNvPr>
          <p:cNvSpPr>
            <a:spLocks noGrp="1"/>
          </p:cNvSpPr>
          <p:nvPr>
            <p:ph type="ftr" sz="quarter" idx="11"/>
          </p:nvPr>
        </p:nvSpPr>
        <p:spPr>
          <a:xfrm>
            <a:off x="619126" y="6407145"/>
            <a:ext cx="10953748" cy="359004"/>
          </a:xfrm>
        </p:spPr>
        <p:txBody>
          <a:bodyPr/>
          <a:lstStyle/>
          <a:p>
            <a:r>
              <a:rPr lang="fi-FI" u="sng" dirty="0">
                <a:solidFill>
                  <a:schemeClr val="tx1"/>
                </a:solidFill>
                <a:latin typeface="Verdana" panose="020B0604030504040204" pitchFamily="34" charset="0"/>
                <a:ea typeface="Verdana" panose="020B0604030504040204" pitchFamily="34" charset="0"/>
              </a:rPr>
              <a:t>Introduction</a:t>
            </a:r>
            <a:r>
              <a:rPr lang="fi-FI" dirty="0">
                <a:solidFill>
                  <a:schemeClr val="tx1"/>
                </a:solidFill>
                <a:latin typeface="Verdana" panose="020B0604030504040204" pitchFamily="34" charset="0"/>
                <a:ea typeface="Verdana" panose="020B0604030504040204" pitchFamily="34" charset="0"/>
              </a:rPr>
              <a:t>	</a:t>
            </a:r>
            <a:r>
              <a:rPr lang="fi-FI" dirty="0">
                <a:solidFill>
                  <a:schemeClr val="bg2">
                    <a:lumMod val="90000"/>
                  </a:schemeClr>
                </a:solidFill>
                <a:latin typeface="Verdana" panose="020B0604030504040204" pitchFamily="34" charset="0"/>
                <a:ea typeface="Verdana" panose="020B0604030504040204" pitchFamily="34" charset="0"/>
              </a:rPr>
              <a:t>Methodology	Sewer model	Case study		Results and conclusions</a:t>
            </a:r>
            <a:r>
              <a:rPr lang="fi-FI" dirty="0">
                <a:solidFill>
                  <a:schemeClr val="bg2">
                    <a:lumMod val="90000"/>
                  </a:schemeClr>
                </a:solidFill>
              </a:rPr>
              <a:t>	</a:t>
            </a:r>
            <a:r>
              <a:rPr lang="fi-FI" dirty="0"/>
              <a:t>	</a:t>
            </a:r>
            <a:endParaRPr lang="en-US" dirty="0"/>
          </a:p>
        </p:txBody>
      </p:sp>
      <p:sp>
        <p:nvSpPr>
          <p:cNvPr id="5" name="Slide Number Placeholder 4">
            <a:extLst>
              <a:ext uri="{FF2B5EF4-FFF2-40B4-BE49-F238E27FC236}">
                <a16:creationId xmlns:a16="http://schemas.microsoft.com/office/drawing/2014/main" id="{1CD51536-1A68-4CAB-839C-B132471A3ACF}"/>
              </a:ext>
            </a:extLst>
          </p:cNvPr>
          <p:cNvSpPr>
            <a:spLocks noGrp="1"/>
          </p:cNvSpPr>
          <p:nvPr>
            <p:ph type="sldNum" sz="quarter" idx="12"/>
          </p:nvPr>
        </p:nvSpPr>
        <p:spPr>
          <a:xfrm>
            <a:off x="9133115" y="6423249"/>
            <a:ext cx="2743200" cy="365125"/>
          </a:xfrm>
        </p:spPr>
        <p:txBody>
          <a:bodyPr/>
          <a:lstStyle/>
          <a:p>
            <a:fld id="{A07B9C02-8A55-4E8A-B3BA-C6B311F782CD}" type="slidenum">
              <a:rPr lang="en-US" smtClean="0"/>
              <a:t>5</a:t>
            </a:fld>
            <a:endParaRPr lang="en-US" dirty="0"/>
          </a:p>
        </p:txBody>
      </p:sp>
      <p:sp>
        <p:nvSpPr>
          <p:cNvPr id="10" name="Subtitle 2">
            <a:extLst>
              <a:ext uri="{FF2B5EF4-FFF2-40B4-BE49-F238E27FC236}">
                <a16:creationId xmlns:a16="http://schemas.microsoft.com/office/drawing/2014/main" id="{F0FE81D0-10E4-45B0-A952-9DBC4CC50580}"/>
              </a:ext>
            </a:extLst>
          </p:cNvPr>
          <p:cNvSpPr txBox="1">
            <a:spLocks/>
          </p:cNvSpPr>
          <p:nvPr/>
        </p:nvSpPr>
        <p:spPr>
          <a:xfrm>
            <a:off x="582386" y="174534"/>
            <a:ext cx="11027228" cy="5840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b="1" dirty="0">
                <a:latin typeface="Times New Roman" panose="02020603050405020304" pitchFamily="18" charset="0"/>
                <a:cs typeface="Times New Roman" panose="02020603050405020304" pitchFamily="18" charset="0"/>
              </a:rPr>
              <a:t>Wet-weather flow components</a:t>
            </a:r>
            <a:endParaRPr lang="en-US" b="1"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F523F271-71E5-4ADA-B0D6-104D78188D92}"/>
              </a:ext>
            </a:extLst>
          </p:cNvPr>
          <p:cNvPicPr>
            <a:picLocks noChangeAspect="1"/>
          </p:cNvPicPr>
          <p:nvPr/>
        </p:nvPicPr>
        <p:blipFill>
          <a:blip r:embed="rId2"/>
          <a:stretch>
            <a:fillRect/>
          </a:stretch>
        </p:blipFill>
        <p:spPr>
          <a:xfrm>
            <a:off x="1836547" y="677457"/>
            <a:ext cx="7431021" cy="4913216"/>
          </a:xfrm>
          <a:prstGeom prst="rect">
            <a:avLst/>
          </a:prstGeom>
        </p:spPr>
      </p:pic>
      <p:sp>
        <p:nvSpPr>
          <p:cNvPr id="16" name="Subtitle 2">
            <a:extLst>
              <a:ext uri="{FF2B5EF4-FFF2-40B4-BE49-F238E27FC236}">
                <a16:creationId xmlns:a16="http://schemas.microsoft.com/office/drawing/2014/main" id="{23B0F2C4-D371-477D-9FEE-58240CD0E179}"/>
              </a:ext>
            </a:extLst>
          </p:cNvPr>
          <p:cNvSpPr txBox="1">
            <a:spLocks/>
          </p:cNvSpPr>
          <p:nvPr/>
        </p:nvSpPr>
        <p:spPr>
          <a:xfrm>
            <a:off x="2769727" y="5545217"/>
            <a:ext cx="5867646" cy="3590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Times New Roman" panose="02020603050405020304" pitchFamily="18" charset="0"/>
                <a:cs typeface="Times New Roman" panose="02020603050405020304" pitchFamily="18" charset="0"/>
              </a:rPr>
              <a:t>Wet-weather flow components in a sanitary sewer network. </a:t>
            </a:r>
            <a:r>
              <a:rPr lang="fi-FI" sz="1400" dirty="0">
                <a:latin typeface="Times New Roman" panose="02020603050405020304" pitchFamily="18" charset="0"/>
                <a:cs typeface="Times New Roman" panose="02020603050405020304" pitchFamily="18" charset="0"/>
              </a:rPr>
              <a:t>Modified from [5]</a:t>
            </a:r>
            <a:endParaRPr lang="en-US" sz="1400" dirty="0">
              <a:latin typeface="Times New Roman" panose="02020603050405020304" pitchFamily="18" charset="0"/>
              <a:cs typeface="Times New Roman" panose="02020603050405020304" pitchFamily="18" charset="0"/>
            </a:endParaRPr>
          </a:p>
        </p:txBody>
      </p:sp>
      <p:pic>
        <p:nvPicPr>
          <p:cNvPr id="19" name="Picture 18" descr="A picture containing monitor, red&#10;&#10;Description automatically generated">
            <a:extLst>
              <a:ext uri="{FF2B5EF4-FFF2-40B4-BE49-F238E27FC236}">
                <a16:creationId xmlns:a16="http://schemas.microsoft.com/office/drawing/2014/main" id="{DDC4468A-B108-4714-BCFE-9E49142DB57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933085" y="2930508"/>
            <a:ext cx="918704" cy="918704"/>
          </a:xfrm>
          <a:prstGeom prst="rect">
            <a:avLst/>
          </a:prstGeom>
        </p:spPr>
      </p:pic>
      <p:sp>
        <p:nvSpPr>
          <p:cNvPr id="26" name="Freeform: Shape 25">
            <a:extLst>
              <a:ext uri="{FF2B5EF4-FFF2-40B4-BE49-F238E27FC236}">
                <a16:creationId xmlns:a16="http://schemas.microsoft.com/office/drawing/2014/main" id="{94CD717B-35D2-404D-8918-B89F67899A98}"/>
              </a:ext>
            </a:extLst>
          </p:cNvPr>
          <p:cNvSpPr/>
          <p:nvPr/>
        </p:nvSpPr>
        <p:spPr>
          <a:xfrm>
            <a:off x="2186940" y="2582905"/>
            <a:ext cx="6995160" cy="2220799"/>
          </a:xfrm>
          <a:custGeom>
            <a:avLst/>
            <a:gdLst>
              <a:gd name="connsiteX0" fmla="*/ 0 w 6995160"/>
              <a:gd name="connsiteY0" fmla="*/ 1790975 h 2220799"/>
              <a:gd name="connsiteX1" fmla="*/ 213360 w 6995160"/>
              <a:gd name="connsiteY1" fmla="*/ 2011955 h 2220799"/>
              <a:gd name="connsiteX2" fmla="*/ 480060 w 6995160"/>
              <a:gd name="connsiteY2" fmla="*/ 2095775 h 2220799"/>
              <a:gd name="connsiteX3" fmla="*/ 670560 w 6995160"/>
              <a:gd name="connsiteY3" fmla="*/ 2217695 h 2220799"/>
              <a:gd name="connsiteX4" fmla="*/ 883920 w 6995160"/>
              <a:gd name="connsiteY4" fmla="*/ 2179595 h 2220799"/>
              <a:gd name="connsiteX5" fmla="*/ 922020 w 6995160"/>
              <a:gd name="connsiteY5" fmla="*/ 2126255 h 2220799"/>
              <a:gd name="connsiteX6" fmla="*/ 975360 w 6995160"/>
              <a:gd name="connsiteY6" fmla="*/ 1958615 h 2220799"/>
              <a:gd name="connsiteX7" fmla="*/ 1127760 w 6995160"/>
              <a:gd name="connsiteY7" fmla="*/ 1562375 h 2220799"/>
              <a:gd name="connsiteX8" fmla="*/ 1188720 w 6995160"/>
              <a:gd name="connsiteY8" fmla="*/ 1379495 h 2220799"/>
              <a:gd name="connsiteX9" fmla="*/ 1386840 w 6995160"/>
              <a:gd name="connsiteY9" fmla="*/ 221255 h 2220799"/>
              <a:gd name="connsiteX10" fmla="*/ 1394460 w 6995160"/>
              <a:gd name="connsiteY10" fmla="*/ 183155 h 2220799"/>
              <a:gd name="connsiteX11" fmla="*/ 1478280 w 6995160"/>
              <a:gd name="connsiteY11" fmla="*/ 129815 h 2220799"/>
              <a:gd name="connsiteX12" fmla="*/ 1638300 w 6995160"/>
              <a:gd name="connsiteY12" fmla="*/ 275 h 2220799"/>
              <a:gd name="connsiteX13" fmla="*/ 1706880 w 6995160"/>
              <a:gd name="connsiteY13" fmla="*/ 167915 h 2220799"/>
              <a:gd name="connsiteX14" fmla="*/ 1859280 w 6995160"/>
              <a:gd name="connsiteY14" fmla="*/ 487955 h 2220799"/>
              <a:gd name="connsiteX15" fmla="*/ 2042160 w 6995160"/>
              <a:gd name="connsiteY15" fmla="*/ 632735 h 2220799"/>
              <a:gd name="connsiteX16" fmla="*/ 2255520 w 6995160"/>
              <a:gd name="connsiteY16" fmla="*/ 838475 h 2220799"/>
              <a:gd name="connsiteX17" fmla="*/ 2331720 w 6995160"/>
              <a:gd name="connsiteY17" fmla="*/ 907055 h 2220799"/>
              <a:gd name="connsiteX18" fmla="*/ 2590800 w 6995160"/>
              <a:gd name="connsiteY18" fmla="*/ 868955 h 2220799"/>
              <a:gd name="connsiteX19" fmla="*/ 2834640 w 6995160"/>
              <a:gd name="connsiteY19" fmla="*/ 914675 h 2220799"/>
              <a:gd name="connsiteX20" fmla="*/ 3017520 w 6995160"/>
              <a:gd name="connsiteY20" fmla="*/ 1036595 h 2220799"/>
              <a:gd name="connsiteX21" fmla="*/ 3253740 w 6995160"/>
              <a:gd name="connsiteY21" fmla="*/ 1219475 h 2220799"/>
              <a:gd name="connsiteX22" fmla="*/ 3474720 w 6995160"/>
              <a:gd name="connsiteY22" fmla="*/ 1326155 h 2220799"/>
              <a:gd name="connsiteX23" fmla="*/ 3756660 w 6995160"/>
              <a:gd name="connsiteY23" fmla="*/ 1318535 h 2220799"/>
              <a:gd name="connsiteX24" fmla="*/ 4198620 w 6995160"/>
              <a:gd name="connsiteY24" fmla="*/ 1364255 h 2220799"/>
              <a:gd name="connsiteX25" fmla="*/ 4663440 w 6995160"/>
              <a:gd name="connsiteY25" fmla="*/ 1531895 h 2220799"/>
              <a:gd name="connsiteX26" fmla="*/ 4899660 w 6995160"/>
              <a:gd name="connsiteY26" fmla="*/ 1516655 h 2220799"/>
              <a:gd name="connsiteX27" fmla="*/ 5135880 w 6995160"/>
              <a:gd name="connsiteY27" fmla="*/ 1562375 h 2220799"/>
              <a:gd name="connsiteX28" fmla="*/ 5349240 w 6995160"/>
              <a:gd name="connsiteY28" fmla="*/ 1669055 h 2220799"/>
              <a:gd name="connsiteX29" fmla="*/ 5539740 w 6995160"/>
              <a:gd name="connsiteY29" fmla="*/ 1730015 h 2220799"/>
              <a:gd name="connsiteX30" fmla="*/ 5707380 w 6995160"/>
              <a:gd name="connsiteY30" fmla="*/ 1897655 h 2220799"/>
              <a:gd name="connsiteX31" fmla="*/ 5859780 w 6995160"/>
              <a:gd name="connsiteY31" fmla="*/ 2011955 h 2220799"/>
              <a:gd name="connsiteX32" fmla="*/ 6126480 w 6995160"/>
              <a:gd name="connsiteY32" fmla="*/ 2118635 h 2220799"/>
              <a:gd name="connsiteX33" fmla="*/ 6309360 w 6995160"/>
              <a:gd name="connsiteY33" fmla="*/ 2210075 h 2220799"/>
              <a:gd name="connsiteX34" fmla="*/ 6537960 w 6995160"/>
              <a:gd name="connsiteY34" fmla="*/ 2156735 h 2220799"/>
              <a:gd name="connsiteX35" fmla="*/ 6995160 w 6995160"/>
              <a:gd name="connsiteY35" fmla="*/ 1783355 h 222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995160" h="2220799">
                <a:moveTo>
                  <a:pt x="0" y="1790975"/>
                </a:moveTo>
                <a:cubicBezTo>
                  <a:pt x="66675" y="1876065"/>
                  <a:pt x="133350" y="1961155"/>
                  <a:pt x="213360" y="2011955"/>
                </a:cubicBezTo>
                <a:cubicBezTo>
                  <a:pt x="293370" y="2062755"/>
                  <a:pt x="403860" y="2061485"/>
                  <a:pt x="480060" y="2095775"/>
                </a:cubicBezTo>
                <a:cubicBezTo>
                  <a:pt x="556260" y="2130065"/>
                  <a:pt x="603250" y="2203725"/>
                  <a:pt x="670560" y="2217695"/>
                </a:cubicBezTo>
                <a:cubicBezTo>
                  <a:pt x="737870" y="2231665"/>
                  <a:pt x="842010" y="2194835"/>
                  <a:pt x="883920" y="2179595"/>
                </a:cubicBezTo>
                <a:cubicBezTo>
                  <a:pt x="925830" y="2164355"/>
                  <a:pt x="906780" y="2163085"/>
                  <a:pt x="922020" y="2126255"/>
                </a:cubicBezTo>
                <a:cubicBezTo>
                  <a:pt x="937260" y="2089425"/>
                  <a:pt x="941070" y="2052595"/>
                  <a:pt x="975360" y="1958615"/>
                </a:cubicBezTo>
                <a:cubicBezTo>
                  <a:pt x="1009650" y="1864635"/>
                  <a:pt x="1092200" y="1658895"/>
                  <a:pt x="1127760" y="1562375"/>
                </a:cubicBezTo>
                <a:cubicBezTo>
                  <a:pt x="1163320" y="1465855"/>
                  <a:pt x="1145540" y="1603015"/>
                  <a:pt x="1188720" y="1379495"/>
                </a:cubicBezTo>
                <a:cubicBezTo>
                  <a:pt x="1231900" y="1155975"/>
                  <a:pt x="1352550" y="420645"/>
                  <a:pt x="1386840" y="221255"/>
                </a:cubicBezTo>
                <a:cubicBezTo>
                  <a:pt x="1421130" y="21865"/>
                  <a:pt x="1379220" y="198395"/>
                  <a:pt x="1394460" y="183155"/>
                </a:cubicBezTo>
                <a:cubicBezTo>
                  <a:pt x="1409700" y="167915"/>
                  <a:pt x="1437640" y="160295"/>
                  <a:pt x="1478280" y="129815"/>
                </a:cubicBezTo>
                <a:cubicBezTo>
                  <a:pt x="1518920" y="99335"/>
                  <a:pt x="1600200" y="-6075"/>
                  <a:pt x="1638300" y="275"/>
                </a:cubicBezTo>
                <a:cubicBezTo>
                  <a:pt x="1676400" y="6625"/>
                  <a:pt x="1670050" y="86635"/>
                  <a:pt x="1706880" y="167915"/>
                </a:cubicBezTo>
                <a:cubicBezTo>
                  <a:pt x="1743710" y="249195"/>
                  <a:pt x="1803400" y="410485"/>
                  <a:pt x="1859280" y="487955"/>
                </a:cubicBezTo>
                <a:cubicBezTo>
                  <a:pt x="1915160" y="565425"/>
                  <a:pt x="1976120" y="574315"/>
                  <a:pt x="2042160" y="632735"/>
                </a:cubicBezTo>
                <a:cubicBezTo>
                  <a:pt x="2108200" y="691155"/>
                  <a:pt x="2207260" y="792755"/>
                  <a:pt x="2255520" y="838475"/>
                </a:cubicBezTo>
                <a:cubicBezTo>
                  <a:pt x="2303780" y="884195"/>
                  <a:pt x="2275840" y="901975"/>
                  <a:pt x="2331720" y="907055"/>
                </a:cubicBezTo>
                <a:cubicBezTo>
                  <a:pt x="2387600" y="912135"/>
                  <a:pt x="2506980" y="867685"/>
                  <a:pt x="2590800" y="868955"/>
                </a:cubicBezTo>
                <a:cubicBezTo>
                  <a:pt x="2674620" y="870225"/>
                  <a:pt x="2763520" y="886735"/>
                  <a:pt x="2834640" y="914675"/>
                </a:cubicBezTo>
                <a:cubicBezTo>
                  <a:pt x="2905760" y="942615"/>
                  <a:pt x="2947670" y="985795"/>
                  <a:pt x="3017520" y="1036595"/>
                </a:cubicBezTo>
                <a:cubicBezTo>
                  <a:pt x="3087370" y="1087395"/>
                  <a:pt x="3177540" y="1171215"/>
                  <a:pt x="3253740" y="1219475"/>
                </a:cubicBezTo>
                <a:cubicBezTo>
                  <a:pt x="3329940" y="1267735"/>
                  <a:pt x="3390900" y="1309645"/>
                  <a:pt x="3474720" y="1326155"/>
                </a:cubicBezTo>
                <a:cubicBezTo>
                  <a:pt x="3558540" y="1342665"/>
                  <a:pt x="3636010" y="1312185"/>
                  <a:pt x="3756660" y="1318535"/>
                </a:cubicBezTo>
                <a:cubicBezTo>
                  <a:pt x="3877310" y="1324885"/>
                  <a:pt x="4047490" y="1328695"/>
                  <a:pt x="4198620" y="1364255"/>
                </a:cubicBezTo>
                <a:cubicBezTo>
                  <a:pt x="4349750" y="1399815"/>
                  <a:pt x="4546600" y="1506495"/>
                  <a:pt x="4663440" y="1531895"/>
                </a:cubicBezTo>
                <a:cubicBezTo>
                  <a:pt x="4780280" y="1557295"/>
                  <a:pt x="4820920" y="1511575"/>
                  <a:pt x="4899660" y="1516655"/>
                </a:cubicBezTo>
                <a:cubicBezTo>
                  <a:pt x="4978400" y="1521735"/>
                  <a:pt x="5060950" y="1536975"/>
                  <a:pt x="5135880" y="1562375"/>
                </a:cubicBezTo>
                <a:cubicBezTo>
                  <a:pt x="5210810" y="1587775"/>
                  <a:pt x="5281930" y="1641115"/>
                  <a:pt x="5349240" y="1669055"/>
                </a:cubicBezTo>
                <a:cubicBezTo>
                  <a:pt x="5416550" y="1696995"/>
                  <a:pt x="5480050" y="1691915"/>
                  <a:pt x="5539740" y="1730015"/>
                </a:cubicBezTo>
                <a:cubicBezTo>
                  <a:pt x="5599430" y="1768115"/>
                  <a:pt x="5654040" y="1850665"/>
                  <a:pt x="5707380" y="1897655"/>
                </a:cubicBezTo>
                <a:cubicBezTo>
                  <a:pt x="5760720" y="1944645"/>
                  <a:pt x="5789930" y="1975125"/>
                  <a:pt x="5859780" y="2011955"/>
                </a:cubicBezTo>
                <a:cubicBezTo>
                  <a:pt x="5929630" y="2048785"/>
                  <a:pt x="6051550" y="2085615"/>
                  <a:pt x="6126480" y="2118635"/>
                </a:cubicBezTo>
                <a:cubicBezTo>
                  <a:pt x="6201410" y="2151655"/>
                  <a:pt x="6240780" y="2203725"/>
                  <a:pt x="6309360" y="2210075"/>
                </a:cubicBezTo>
                <a:cubicBezTo>
                  <a:pt x="6377940" y="2216425"/>
                  <a:pt x="6423660" y="2227855"/>
                  <a:pt x="6537960" y="2156735"/>
                </a:cubicBezTo>
                <a:cubicBezTo>
                  <a:pt x="6652260" y="2085615"/>
                  <a:pt x="6925310" y="1807485"/>
                  <a:pt x="6995160" y="1783355"/>
                </a:cubicBezTo>
              </a:path>
            </a:pathLst>
          </a:custGeom>
          <a:noFill/>
          <a:ln w="57150">
            <a:solidFill>
              <a:schemeClr val="tx1">
                <a:alpha val="56863"/>
              </a:schemeClr>
            </a:solidFill>
            <a:prstDash val="dash"/>
          </a:ln>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ubtitle 2">
            <a:extLst>
              <a:ext uri="{FF2B5EF4-FFF2-40B4-BE49-F238E27FC236}">
                <a16:creationId xmlns:a16="http://schemas.microsoft.com/office/drawing/2014/main" id="{46A34D22-95C9-4499-BC36-5AC0A7DBB7A1}"/>
              </a:ext>
            </a:extLst>
          </p:cNvPr>
          <p:cNvSpPr txBox="1">
            <a:spLocks/>
          </p:cNvSpPr>
          <p:nvPr/>
        </p:nvSpPr>
        <p:spPr>
          <a:xfrm>
            <a:off x="9213190" y="4269745"/>
            <a:ext cx="1756373" cy="4942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latin typeface="Times New Roman" panose="02020603050405020304" pitchFamily="18" charset="0"/>
                <a:cs typeface="Times New Roman" panose="02020603050405020304" pitchFamily="18" charset="0"/>
              </a:rPr>
              <a:t>Base waste flow</a:t>
            </a:r>
            <a:br>
              <a:rPr lang="en-US" sz="2400" dirty="0">
                <a:latin typeface="Times New Roman" panose="02020603050405020304" pitchFamily="18" charset="0"/>
                <a:cs typeface="Times New Roman" panose="02020603050405020304" pitchFamily="18" charset="0"/>
              </a:rPr>
            </a:br>
            <a:endParaRPr lang="fi-FI" sz="2000" dirty="0">
              <a:latin typeface="Times New Roman" panose="02020603050405020304" pitchFamily="18" charset="0"/>
              <a:cs typeface="Times New Roman" panose="02020603050405020304" pitchFamily="18" charset="0"/>
            </a:endParaRPr>
          </a:p>
        </p:txBody>
      </p:sp>
      <p:sp>
        <p:nvSpPr>
          <p:cNvPr id="32" name="Rectangle 31">
            <a:extLst>
              <a:ext uri="{FF2B5EF4-FFF2-40B4-BE49-F238E27FC236}">
                <a16:creationId xmlns:a16="http://schemas.microsoft.com/office/drawing/2014/main" id="{F7925208-C2D9-4B46-B334-481F405F7467}"/>
              </a:ext>
            </a:extLst>
          </p:cNvPr>
          <p:cNvSpPr/>
          <p:nvPr/>
        </p:nvSpPr>
        <p:spPr>
          <a:xfrm flipV="1">
            <a:off x="10786259" y="3677346"/>
            <a:ext cx="1194873" cy="457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A1902C0-EB47-4252-AA84-987CB3E4A1BA}"/>
              </a:ext>
            </a:extLst>
          </p:cNvPr>
          <p:cNvSpPr/>
          <p:nvPr/>
        </p:nvSpPr>
        <p:spPr>
          <a:xfrm flipV="1">
            <a:off x="10786259" y="3740143"/>
            <a:ext cx="1194873" cy="457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BAD5393-C4D7-4576-9F36-8D5885277574}"/>
              </a:ext>
            </a:extLst>
          </p:cNvPr>
          <p:cNvSpPr/>
          <p:nvPr/>
        </p:nvSpPr>
        <p:spPr>
          <a:xfrm flipV="1">
            <a:off x="10038033" y="3803508"/>
            <a:ext cx="1943099" cy="353046"/>
          </a:xfrm>
          <a:prstGeom prst="rect">
            <a:avLst/>
          </a:prstGeom>
          <a:solidFill>
            <a:schemeClr val="accent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8" name="Connector: Elbow 27">
            <a:extLst>
              <a:ext uri="{FF2B5EF4-FFF2-40B4-BE49-F238E27FC236}">
                <a16:creationId xmlns:a16="http://schemas.microsoft.com/office/drawing/2014/main" id="{2493460E-3A8B-4C61-A5D7-0B95D08B326E}"/>
              </a:ext>
            </a:extLst>
          </p:cNvPr>
          <p:cNvCxnSpPr>
            <a:cxnSpLocks/>
            <a:stCxn id="19" idx="2"/>
          </p:cNvCxnSpPr>
          <p:nvPr/>
        </p:nvCxnSpPr>
        <p:spPr>
          <a:xfrm rot="5400000">
            <a:off x="8127616" y="2240921"/>
            <a:ext cx="656530" cy="3873112"/>
          </a:xfrm>
          <a:prstGeom prst="bentConnector2">
            <a:avLst/>
          </a:prstGeom>
          <a:ln w="57150">
            <a:tailEnd type="triangle"/>
          </a:ln>
        </p:spPr>
        <p:style>
          <a:lnRef idx="1">
            <a:schemeClr val="dk1"/>
          </a:lnRef>
          <a:fillRef idx="0">
            <a:schemeClr val="dk1"/>
          </a:fillRef>
          <a:effectRef idx="0">
            <a:schemeClr val="dk1"/>
          </a:effectRef>
          <a:fontRef idx="minor">
            <a:schemeClr val="tx1"/>
          </a:fontRef>
        </p:style>
      </p:cxnSp>
      <p:sp>
        <p:nvSpPr>
          <p:cNvPr id="36" name="Freeform: Shape 35">
            <a:extLst>
              <a:ext uri="{FF2B5EF4-FFF2-40B4-BE49-F238E27FC236}">
                <a16:creationId xmlns:a16="http://schemas.microsoft.com/office/drawing/2014/main" id="{8AB87FCD-EF8B-4FAC-B60D-FC1BE544F084}"/>
              </a:ext>
            </a:extLst>
          </p:cNvPr>
          <p:cNvSpPr/>
          <p:nvPr/>
        </p:nvSpPr>
        <p:spPr>
          <a:xfrm>
            <a:off x="10423528" y="4010025"/>
            <a:ext cx="1587497" cy="257175"/>
          </a:xfrm>
          <a:custGeom>
            <a:avLst/>
            <a:gdLst>
              <a:gd name="connsiteX0" fmla="*/ 0 w 1552575"/>
              <a:gd name="connsiteY0" fmla="*/ 142875 h 257175"/>
              <a:gd name="connsiteX1" fmla="*/ 95250 w 1552575"/>
              <a:gd name="connsiteY1" fmla="*/ 0 h 257175"/>
              <a:gd name="connsiteX2" fmla="*/ 333375 w 1552575"/>
              <a:gd name="connsiteY2" fmla="*/ 66675 h 257175"/>
              <a:gd name="connsiteX3" fmla="*/ 533400 w 1552575"/>
              <a:gd name="connsiteY3" fmla="*/ 47625 h 257175"/>
              <a:gd name="connsiteX4" fmla="*/ 762000 w 1552575"/>
              <a:gd name="connsiteY4" fmla="*/ 114300 h 257175"/>
              <a:gd name="connsiteX5" fmla="*/ 1019175 w 1552575"/>
              <a:gd name="connsiteY5" fmla="*/ 28575 h 257175"/>
              <a:gd name="connsiteX6" fmla="*/ 1266825 w 1552575"/>
              <a:gd name="connsiteY6" fmla="*/ 123825 h 257175"/>
              <a:gd name="connsiteX7" fmla="*/ 1457325 w 1552575"/>
              <a:gd name="connsiteY7" fmla="*/ 28575 h 257175"/>
              <a:gd name="connsiteX8" fmla="*/ 1543050 w 1552575"/>
              <a:gd name="connsiteY8" fmla="*/ 142875 h 257175"/>
              <a:gd name="connsiteX9" fmla="*/ 1552575 w 1552575"/>
              <a:gd name="connsiteY9" fmla="*/ 247650 h 257175"/>
              <a:gd name="connsiteX10" fmla="*/ 19050 w 1552575"/>
              <a:gd name="connsiteY10" fmla="*/ 257175 h 257175"/>
              <a:gd name="connsiteX11" fmla="*/ 0 w 1552575"/>
              <a:gd name="connsiteY11" fmla="*/ 142875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2575" h="257175">
                <a:moveTo>
                  <a:pt x="0" y="142875"/>
                </a:moveTo>
                <a:lnTo>
                  <a:pt x="95250" y="0"/>
                </a:lnTo>
                <a:lnTo>
                  <a:pt x="333375" y="66675"/>
                </a:lnTo>
                <a:lnTo>
                  <a:pt x="533400" y="47625"/>
                </a:lnTo>
                <a:lnTo>
                  <a:pt x="762000" y="114300"/>
                </a:lnTo>
                <a:lnTo>
                  <a:pt x="1019175" y="28575"/>
                </a:lnTo>
                <a:lnTo>
                  <a:pt x="1266825" y="123825"/>
                </a:lnTo>
                <a:lnTo>
                  <a:pt x="1457325" y="28575"/>
                </a:lnTo>
                <a:lnTo>
                  <a:pt x="1543050" y="142875"/>
                </a:lnTo>
                <a:lnTo>
                  <a:pt x="1552575" y="247650"/>
                </a:lnTo>
                <a:lnTo>
                  <a:pt x="19050" y="257175"/>
                </a:lnTo>
                <a:lnTo>
                  <a:pt x="0" y="142875"/>
                </a:lnTo>
                <a:close/>
              </a:path>
            </a:pathLst>
          </a:cu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Connector: Elbow 36">
            <a:extLst>
              <a:ext uri="{FF2B5EF4-FFF2-40B4-BE49-F238E27FC236}">
                <a16:creationId xmlns:a16="http://schemas.microsoft.com/office/drawing/2014/main" id="{C1A4197A-8CD6-429B-9F19-62E3D9FB4B26}"/>
              </a:ext>
            </a:extLst>
          </p:cNvPr>
          <p:cNvCxnSpPr>
            <a:cxnSpLocks/>
          </p:cNvCxnSpPr>
          <p:nvPr/>
        </p:nvCxnSpPr>
        <p:spPr>
          <a:xfrm rot="10800000" flipV="1">
            <a:off x="6519326" y="4326539"/>
            <a:ext cx="4697950" cy="730784"/>
          </a:xfrm>
          <a:prstGeom prst="bentConnector3">
            <a:avLst>
              <a:gd name="adj1" fmla="val 529"/>
            </a:avLst>
          </a:prstGeom>
          <a:ln w="57150">
            <a:tailEnd type="triangle"/>
          </a:ln>
        </p:spPr>
        <p:style>
          <a:lnRef idx="1">
            <a:schemeClr val="dk1"/>
          </a:lnRef>
          <a:fillRef idx="0">
            <a:schemeClr val="dk1"/>
          </a:fillRef>
          <a:effectRef idx="0">
            <a:schemeClr val="dk1"/>
          </a:effectRef>
          <a:fontRef idx="minor">
            <a:schemeClr val="tx1"/>
          </a:fontRef>
        </p:style>
      </p:cxnSp>
      <p:sp>
        <p:nvSpPr>
          <p:cNvPr id="42" name="Subtitle 2">
            <a:extLst>
              <a:ext uri="{FF2B5EF4-FFF2-40B4-BE49-F238E27FC236}">
                <a16:creationId xmlns:a16="http://schemas.microsoft.com/office/drawing/2014/main" id="{D3D93D22-4401-4E3E-833B-101F4D82B833}"/>
              </a:ext>
            </a:extLst>
          </p:cNvPr>
          <p:cNvSpPr txBox="1">
            <a:spLocks/>
          </p:cNvSpPr>
          <p:nvPr/>
        </p:nvSpPr>
        <p:spPr>
          <a:xfrm>
            <a:off x="9213190" y="4803704"/>
            <a:ext cx="2057047" cy="4942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latin typeface="Times New Roman" panose="02020603050405020304" pitchFamily="18" charset="0"/>
                <a:cs typeface="Times New Roman" panose="02020603050405020304" pitchFamily="18" charset="0"/>
              </a:rPr>
              <a:t>Groundwater infiltration</a:t>
            </a:r>
            <a:br>
              <a:rPr lang="en-US" sz="2400" dirty="0">
                <a:latin typeface="Times New Roman" panose="02020603050405020304" pitchFamily="18" charset="0"/>
                <a:cs typeface="Times New Roman" panose="02020603050405020304" pitchFamily="18" charset="0"/>
              </a:rPr>
            </a:br>
            <a:endParaRPr lang="fi-FI" sz="2000" dirty="0">
              <a:latin typeface="Times New Roman" panose="02020603050405020304" pitchFamily="18" charset="0"/>
              <a:cs typeface="Times New Roman" panose="02020603050405020304" pitchFamily="18" charset="0"/>
            </a:endParaRPr>
          </a:p>
        </p:txBody>
      </p:sp>
      <p:cxnSp>
        <p:nvCxnSpPr>
          <p:cNvPr id="44" name="Straight Arrow Connector 43">
            <a:extLst>
              <a:ext uri="{FF2B5EF4-FFF2-40B4-BE49-F238E27FC236}">
                <a16:creationId xmlns:a16="http://schemas.microsoft.com/office/drawing/2014/main" id="{155C7B6A-F38F-4220-8BC2-0C57976BB8AE}"/>
              </a:ext>
            </a:extLst>
          </p:cNvPr>
          <p:cNvCxnSpPr>
            <a:cxnSpLocks/>
          </p:cNvCxnSpPr>
          <p:nvPr/>
        </p:nvCxnSpPr>
        <p:spPr>
          <a:xfrm flipV="1">
            <a:off x="1741297" y="4326539"/>
            <a:ext cx="0" cy="971384"/>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B4B11A2-0076-4D08-B88E-132E85251B67}"/>
              </a:ext>
            </a:extLst>
          </p:cNvPr>
          <p:cNvCxnSpPr>
            <a:cxnSpLocks/>
          </p:cNvCxnSpPr>
          <p:nvPr/>
        </p:nvCxnSpPr>
        <p:spPr>
          <a:xfrm flipV="1">
            <a:off x="1741297" y="2646839"/>
            <a:ext cx="0" cy="1620361"/>
          </a:xfrm>
          <a:prstGeom prst="straightConnector1">
            <a:avLst/>
          </a:prstGeom>
          <a:ln w="38100">
            <a:solidFill>
              <a:srgbClr val="0070C0"/>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49" name="Subtitle 2">
            <a:extLst>
              <a:ext uri="{FF2B5EF4-FFF2-40B4-BE49-F238E27FC236}">
                <a16:creationId xmlns:a16="http://schemas.microsoft.com/office/drawing/2014/main" id="{6EC9AA98-1AFA-46DB-866F-6AACCE4CD1B5}"/>
              </a:ext>
            </a:extLst>
          </p:cNvPr>
          <p:cNvSpPr txBox="1">
            <a:spLocks/>
          </p:cNvSpPr>
          <p:nvPr/>
        </p:nvSpPr>
        <p:spPr>
          <a:xfrm>
            <a:off x="6371666" y="1799680"/>
            <a:ext cx="2512679" cy="6968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Times New Roman" panose="02020603050405020304" pitchFamily="18" charset="0"/>
                <a:cs typeface="Times New Roman" panose="02020603050405020304" pitchFamily="18" charset="0"/>
              </a:rPr>
              <a:t>BWF + GWI </a:t>
            </a:r>
            <a:r>
              <a:rPr lang="en-US" dirty="0">
                <a:latin typeface="Times New Roman" panose="02020603050405020304" pitchFamily="18" charset="0"/>
                <a:cs typeface="Times New Roman" panose="02020603050405020304" pitchFamily="18" charset="0"/>
              </a:rPr>
              <a:t>=</a:t>
            </a:r>
            <a:r>
              <a:rPr lang="en-US" sz="36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DWF</a:t>
            </a:r>
            <a:br>
              <a:rPr lang="en-US" sz="20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endParaRPr lang="fi-FI" sz="2000" dirty="0">
              <a:latin typeface="Times New Roman" panose="02020603050405020304" pitchFamily="18" charset="0"/>
              <a:cs typeface="Times New Roman" panose="02020603050405020304" pitchFamily="18" charset="0"/>
            </a:endParaRPr>
          </a:p>
        </p:txBody>
      </p:sp>
      <p:sp>
        <p:nvSpPr>
          <p:cNvPr id="50" name="Subtitle 2">
            <a:extLst>
              <a:ext uri="{FF2B5EF4-FFF2-40B4-BE49-F238E27FC236}">
                <a16:creationId xmlns:a16="http://schemas.microsoft.com/office/drawing/2014/main" id="{0030E68D-B1FF-49C6-ADB7-6E91E77A9F14}"/>
              </a:ext>
            </a:extLst>
          </p:cNvPr>
          <p:cNvSpPr txBox="1">
            <a:spLocks/>
          </p:cNvSpPr>
          <p:nvPr/>
        </p:nvSpPr>
        <p:spPr>
          <a:xfrm>
            <a:off x="967084" y="3199085"/>
            <a:ext cx="869453" cy="4942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Times New Roman" panose="02020603050405020304" pitchFamily="18" charset="0"/>
                <a:cs typeface="Times New Roman" panose="02020603050405020304" pitchFamily="18" charset="0"/>
              </a:rPr>
              <a:t>RDII</a:t>
            </a:r>
            <a:br>
              <a:rPr lang="en-US" sz="2400" dirty="0">
                <a:latin typeface="Times New Roman" panose="02020603050405020304" pitchFamily="18" charset="0"/>
                <a:cs typeface="Times New Roman" panose="02020603050405020304" pitchFamily="18" charset="0"/>
              </a:rPr>
            </a:br>
            <a:endParaRPr lang="fi-FI" sz="2000" dirty="0">
              <a:latin typeface="Times New Roman" panose="02020603050405020304" pitchFamily="18" charset="0"/>
              <a:cs typeface="Times New Roman" panose="02020603050405020304" pitchFamily="18" charset="0"/>
            </a:endParaRPr>
          </a:p>
        </p:txBody>
      </p:sp>
      <p:sp>
        <p:nvSpPr>
          <p:cNvPr id="54" name="Subtitle 2">
            <a:extLst>
              <a:ext uri="{FF2B5EF4-FFF2-40B4-BE49-F238E27FC236}">
                <a16:creationId xmlns:a16="http://schemas.microsoft.com/office/drawing/2014/main" id="{75CA7CCF-0F56-4401-9A65-AFC9DB912D63}"/>
              </a:ext>
            </a:extLst>
          </p:cNvPr>
          <p:cNvSpPr txBox="1">
            <a:spLocks/>
          </p:cNvSpPr>
          <p:nvPr/>
        </p:nvSpPr>
        <p:spPr>
          <a:xfrm>
            <a:off x="6371666" y="2249368"/>
            <a:ext cx="2761449" cy="6968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Times New Roman" panose="02020603050405020304" pitchFamily="18" charset="0"/>
                <a:cs typeface="Times New Roman" panose="02020603050405020304" pitchFamily="18" charset="0"/>
              </a:rPr>
              <a:t>RDII + DWF </a:t>
            </a:r>
            <a:r>
              <a:rPr lang="en-US" dirty="0">
                <a:latin typeface="Times New Roman" panose="02020603050405020304" pitchFamily="18" charset="0"/>
                <a:cs typeface="Times New Roman" panose="02020603050405020304" pitchFamily="18" charset="0"/>
              </a:rPr>
              <a:t>=</a:t>
            </a:r>
            <a:r>
              <a:rPr lang="en-US" sz="36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WWF</a:t>
            </a:r>
            <a:br>
              <a:rPr lang="en-US" sz="20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endParaRPr lang="fi-FI" sz="2000" dirty="0">
              <a:latin typeface="Times New Roman" panose="02020603050405020304" pitchFamily="18" charset="0"/>
              <a:cs typeface="Times New Roman" panose="02020603050405020304" pitchFamily="18" charset="0"/>
            </a:endParaRPr>
          </a:p>
        </p:txBody>
      </p:sp>
      <p:sp>
        <p:nvSpPr>
          <p:cNvPr id="55" name="Subtitle 2">
            <a:extLst>
              <a:ext uri="{FF2B5EF4-FFF2-40B4-BE49-F238E27FC236}">
                <a16:creationId xmlns:a16="http://schemas.microsoft.com/office/drawing/2014/main" id="{68CA28DD-46AC-4591-ABEC-5068366292D6}"/>
              </a:ext>
            </a:extLst>
          </p:cNvPr>
          <p:cNvSpPr txBox="1">
            <a:spLocks/>
          </p:cNvSpPr>
          <p:nvPr/>
        </p:nvSpPr>
        <p:spPr>
          <a:xfrm>
            <a:off x="6519325" y="2955515"/>
            <a:ext cx="2134322" cy="4293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Times New Roman" panose="02020603050405020304" pitchFamily="18" charset="0"/>
                <a:cs typeface="Times New Roman" panose="02020603050405020304" pitchFamily="18" charset="0"/>
              </a:rPr>
              <a:t>WWF</a:t>
            </a:r>
            <a:r>
              <a:rPr lang="en-US" sz="2000"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5 x DWF </a:t>
            </a:r>
            <a:br>
              <a:rPr lang="en-US" sz="16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endParaRPr lang="fi-FI" sz="2000" dirty="0">
              <a:latin typeface="Times New Roman" panose="02020603050405020304" pitchFamily="18" charset="0"/>
              <a:cs typeface="Times New Roman" panose="02020603050405020304" pitchFamily="18" charset="0"/>
            </a:endParaRPr>
          </a:p>
        </p:txBody>
      </p:sp>
      <p:sp>
        <p:nvSpPr>
          <p:cNvPr id="56" name="Subtitle 2">
            <a:extLst>
              <a:ext uri="{FF2B5EF4-FFF2-40B4-BE49-F238E27FC236}">
                <a16:creationId xmlns:a16="http://schemas.microsoft.com/office/drawing/2014/main" id="{C27F7D00-3CBB-4785-848B-EE7A590BCA27}"/>
              </a:ext>
            </a:extLst>
          </p:cNvPr>
          <p:cNvSpPr txBox="1">
            <a:spLocks/>
          </p:cNvSpPr>
          <p:nvPr/>
        </p:nvSpPr>
        <p:spPr>
          <a:xfrm>
            <a:off x="974723" y="4597848"/>
            <a:ext cx="869453" cy="4942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Times New Roman" panose="02020603050405020304" pitchFamily="18" charset="0"/>
                <a:cs typeface="Times New Roman" panose="02020603050405020304" pitchFamily="18" charset="0"/>
              </a:rPr>
              <a:t>DWF</a:t>
            </a:r>
            <a:br>
              <a:rPr lang="en-US" sz="2400" dirty="0">
                <a:latin typeface="Times New Roman" panose="02020603050405020304" pitchFamily="18" charset="0"/>
                <a:cs typeface="Times New Roman" panose="02020603050405020304" pitchFamily="18" charset="0"/>
              </a:rPr>
            </a:br>
            <a:endParaRPr lang="fi-FI" sz="2000" dirty="0">
              <a:latin typeface="Times New Roman" panose="02020603050405020304" pitchFamily="18" charset="0"/>
              <a:cs typeface="Times New Roman" panose="02020603050405020304" pitchFamily="18" charset="0"/>
            </a:endParaRPr>
          </a:p>
        </p:txBody>
      </p:sp>
      <p:cxnSp>
        <p:nvCxnSpPr>
          <p:cNvPr id="57" name="Straight Arrow Connector 56">
            <a:extLst>
              <a:ext uri="{FF2B5EF4-FFF2-40B4-BE49-F238E27FC236}">
                <a16:creationId xmlns:a16="http://schemas.microsoft.com/office/drawing/2014/main" id="{809B6263-0B4B-4BEC-91C0-69BD3AD12CDF}"/>
              </a:ext>
            </a:extLst>
          </p:cNvPr>
          <p:cNvCxnSpPr>
            <a:cxnSpLocks/>
          </p:cNvCxnSpPr>
          <p:nvPr/>
        </p:nvCxnSpPr>
        <p:spPr>
          <a:xfrm flipV="1">
            <a:off x="845947" y="2646839"/>
            <a:ext cx="0" cy="2650869"/>
          </a:xfrm>
          <a:prstGeom prst="straightConnector1">
            <a:avLst/>
          </a:prstGeom>
          <a:ln w="38100">
            <a:solidFill>
              <a:schemeClr val="tx1"/>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59" name="Subtitle 2">
            <a:extLst>
              <a:ext uri="{FF2B5EF4-FFF2-40B4-BE49-F238E27FC236}">
                <a16:creationId xmlns:a16="http://schemas.microsoft.com/office/drawing/2014/main" id="{2ED5AADC-5506-452C-9EE3-28DDBAE6A060}"/>
              </a:ext>
            </a:extLst>
          </p:cNvPr>
          <p:cNvSpPr txBox="1">
            <a:spLocks/>
          </p:cNvSpPr>
          <p:nvPr/>
        </p:nvSpPr>
        <p:spPr>
          <a:xfrm>
            <a:off x="117631" y="3740143"/>
            <a:ext cx="869453" cy="4942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Times New Roman" panose="02020603050405020304" pitchFamily="18" charset="0"/>
                <a:cs typeface="Times New Roman" panose="02020603050405020304" pitchFamily="18" charset="0"/>
              </a:rPr>
              <a:t>WWF</a:t>
            </a:r>
            <a:br>
              <a:rPr lang="en-US" sz="1800" dirty="0">
                <a:latin typeface="Times New Roman" panose="02020603050405020304" pitchFamily="18" charset="0"/>
                <a:cs typeface="Times New Roman" panose="02020603050405020304" pitchFamily="18" charset="0"/>
              </a:rPr>
            </a:br>
            <a:endParaRPr lang="fi-FI"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122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p:bldP spid="32" grpId="0" animBg="1"/>
      <p:bldP spid="33" grpId="0" animBg="1"/>
      <p:bldP spid="34" grpId="0" animBg="1"/>
      <p:bldP spid="36" grpId="0" animBg="1"/>
      <p:bldP spid="42" grpId="0"/>
      <p:bldP spid="49" grpId="0"/>
      <p:bldP spid="50" grpId="0"/>
      <p:bldP spid="54" grpId="0"/>
      <p:bldP spid="55" grpId="0"/>
      <p:bldP spid="56" grpId="0"/>
      <p:bldP spid="5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D76FA74-939A-4E9A-9A8E-25C4540E897D}"/>
              </a:ext>
            </a:extLst>
          </p:cNvPr>
          <p:cNvSpPr>
            <a:spLocks noGrp="1"/>
          </p:cNvSpPr>
          <p:nvPr>
            <p:ph type="ftr" sz="quarter" idx="11"/>
          </p:nvPr>
        </p:nvSpPr>
        <p:spPr>
          <a:xfrm>
            <a:off x="619126" y="6407145"/>
            <a:ext cx="10953748" cy="359004"/>
          </a:xfrm>
        </p:spPr>
        <p:txBody>
          <a:bodyPr/>
          <a:lstStyle/>
          <a:p>
            <a:r>
              <a:rPr lang="fi-FI" dirty="0">
                <a:solidFill>
                  <a:schemeClr val="bg2">
                    <a:lumMod val="90000"/>
                  </a:schemeClr>
                </a:solidFill>
                <a:latin typeface="Verdana" panose="020B0604030504040204" pitchFamily="34" charset="0"/>
                <a:ea typeface="Verdana" panose="020B0604030504040204" pitchFamily="34" charset="0"/>
              </a:rPr>
              <a:t>Introduction</a:t>
            </a:r>
            <a:r>
              <a:rPr lang="fi-FI" dirty="0">
                <a:solidFill>
                  <a:schemeClr val="tx1"/>
                </a:solidFill>
                <a:latin typeface="Verdana" panose="020B0604030504040204" pitchFamily="34" charset="0"/>
                <a:ea typeface="Verdana" panose="020B0604030504040204" pitchFamily="34" charset="0"/>
              </a:rPr>
              <a:t>	</a:t>
            </a:r>
            <a:r>
              <a:rPr lang="fi-FI" u="sng" dirty="0">
                <a:solidFill>
                  <a:schemeClr val="tx1"/>
                </a:solidFill>
                <a:latin typeface="Verdana" panose="020B0604030504040204" pitchFamily="34" charset="0"/>
                <a:ea typeface="Verdana" panose="020B0604030504040204" pitchFamily="34" charset="0"/>
              </a:rPr>
              <a:t>Methodology</a:t>
            </a:r>
            <a:r>
              <a:rPr lang="fi-FI" dirty="0">
                <a:solidFill>
                  <a:schemeClr val="bg2">
                    <a:lumMod val="90000"/>
                  </a:schemeClr>
                </a:solidFill>
                <a:latin typeface="Verdana" panose="020B0604030504040204" pitchFamily="34" charset="0"/>
                <a:ea typeface="Verdana" panose="020B0604030504040204" pitchFamily="34" charset="0"/>
              </a:rPr>
              <a:t>	Sewer model	Case study		Results and conclusions</a:t>
            </a:r>
            <a:r>
              <a:rPr lang="fi-FI" dirty="0">
                <a:solidFill>
                  <a:schemeClr val="bg2">
                    <a:lumMod val="90000"/>
                  </a:schemeClr>
                </a:solidFill>
              </a:rPr>
              <a:t>	</a:t>
            </a:r>
            <a:r>
              <a:rPr lang="fi-FI" dirty="0"/>
              <a:t>	</a:t>
            </a:r>
            <a:endParaRPr lang="en-US" dirty="0"/>
          </a:p>
        </p:txBody>
      </p:sp>
      <p:sp>
        <p:nvSpPr>
          <p:cNvPr id="5" name="Slide Number Placeholder 4">
            <a:extLst>
              <a:ext uri="{FF2B5EF4-FFF2-40B4-BE49-F238E27FC236}">
                <a16:creationId xmlns:a16="http://schemas.microsoft.com/office/drawing/2014/main" id="{1CD51536-1A68-4CAB-839C-B132471A3ACF}"/>
              </a:ext>
            </a:extLst>
          </p:cNvPr>
          <p:cNvSpPr>
            <a:spLocks noGrp="1"/>
          </p:cNvSpPr>
          <p:nvPr>
            <p:ph type="sldNum" sz="quarter" idx="12"/>
          </p:nvPr>
        </p:nvSpPr>
        <p:spPr>
          <a:xfrm>
            <a:off x="9133115" y="6423249"/>
            <a:ext cx="2743200" cy="365125"/>
          </a:xfrm>
        </p:spPr>
        <p:txBody>
          <a:bodyPr/>
          <a:lstStyle/>
          <a:p>
            <a:fld id="{A07B9C02-8A55-4E8A-B3BA-C6B311F782CD}" type="slidenum">
              <a:rPr lang="en-US" smtClean="0"/>
              <a:t>6</a:t>
            </a:fld>
            <a:endParaRPr lang="en-US" dirty="0"/>
          </a:p>
        </p:txBody>
      </p:sp>
      <p:sp>
        <p:nvSpPr>
          <p:cNvPr id="8" name="Subtitle 2">
            <a:extLst>
              <a:ext uri="{FF2B5EF4-FFF2-40B4-BE49-F238E27FC236}">
                <a16:creationId xmlns:a16="http://schemas.microsoft.com/office/drawing/2014/main" id="{4A3D65A1-1DE5-4E00-A3E3-7EA29CD9AB9C}"/>
              </a:ext>
            </a:extLst>
          </p:cNvPr>
          <p:cNvSpPr txBox="1">
            <a:spLocks/>
          </p:cNvSpPr>
          <p:nvPr/>
        </p:nvSpPr>
        <p:spPr>
          <a:xfrm>
            <a:off x="582386" y="174534"/>
            <a:ext cx="11027228" cy="5840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b="1" dirty="0">
                <a:latin typeface="Times New Roman" panose="02020603050405020304" pitchFamily="18" charset="0"/>
                <a:cs typeface="Times New Roman" panose="02020603050405020304" pitchFamily="18" charset="0"/>
              </a:rPr>
              <a:t>Methodology</a:t>
            </a:r>
            <a:endParaRPr lang="en-US" b="1"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CD90F2C4-EABD-46CD-B260-05BA0EE47A32}"/>
              </a:ext>
            </a:extLst>
          </p:cNvPr>
          <p:cNvPicPr>
            <a:picLocks noChangeAspect="1"/>
          </p:cNvPicPr>
          <p:nvPr/>
        </p:nvPicPr>
        <p:blipFill>
          <a:blip r:embed="rId3"/>
          <a:stretch>
            <a:fillRect/>
          </a:stretch>
        </p:blipFill>
        <p:spPr>
          <a:xfrm>
            <a:off x="4259772" y="312517"/>
            <a:ext cx="3450446" cy="5691065"/>
          </a:xfrm>
          <a:prstGeom prst="rect">
            <a:avLst/>
          </a:prstGeom>
        </p:spPr>
      </p:pic>
      <p:sp>
        <p:nvSpPr>
          <p:cNvPr id="9" name="Subtitle 2">
            <a:extLst>
              <a:ext uri="{FF2B5EF4-FFF2-40B4-BE49-F238E27FC236}">
                <a16:creationId xmlns:a16="http://schemas.microsoft.com/office/drawing/2014/main" id="{92977A2A-22A6-4C53-8C29-F490DBE5119E}"/>
              </a:ext>
            </a:extLst>
          </p:cNvPr>
          <p:cNvSpPr txBox="1">
            <a:spLocks/>
          </p:cNvSpPr>
          <p:nvPr/>
        </p:nvSpPr>
        <p:spPr>
          <a:xfrm>
            <a:off x="4514335" y="6009268"/>
            <a:ext cx="3163330" cy="3590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latin typeface="Times New Roman" panose="02020603050405020304" pitchFamily="18" charset="0"/>
                <a:cs typeface="Times New Roman" panose="02020603050405020304" pitchFamily="18" charset="0"/>
              </a:rPr>
              <a:t>Conceptual components of a catchment modelling system. </a:t>
            </a:r>
            <a:r>
              <a:rPr lang="fi-FI" sz="1400" dirty="0">
                <a:latin typeface="Times New Roman" panose="02020603050405020304" pitchFamily="18" charset="0"/>
                <a:cs typeface="Times New Roman" panose="02020603050405020304" pitchFamily="18" charset="0"/>
              </a:rPr>
              <a:t>Modified from [4]</a:t>
            </a:r>
            <a:endParaRPr lang="en-US" sz="1400" dirty="0">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9A69E95D-857F-4777-8982-E446968622E5}"/>
              </a:ext>
            </a:extLst>
          </p:cNvPr>
          <p:cNvSpPr/>
          <p:nvPr/>
        </p:nvSpPr>
        <p:spPr>
          <a:xfrm>
            <a:off x="4259772" y="619125"/>
            <a:ext cx="369378" cy="1847850"/>
          </a:xfrm>
          <a:prstGeom prst="roundRect">
            <a:avLst/>
          </a:prstGeom>
          <a:noFill/>
          <a:ln>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11C9EEE9-7A1B-4F97-B058-AA8FDE303670}"/>
              </a:ext>
            </a:extLst>
          </p:cNvPr>
          <p:cNvSpPr/>
          <p:nvPr/>
        </p:nvSpPr>
        <p:spPr>
          <a:xfrm>
            <a:off x="4577811" y="3238500"/>
            <a:ext cx="289464" cy="1645062"/>
          </a:xfrm>
          <a:prstGeom prst="roundRect">
            <a:avLst/>
          </a:prstGeom>
          <a:noFill/>
          <a:ln>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ubtitle 2">
            <a:extLst>
              <a:ext uri="{FF2B5EF4-FFF2-40B4-BE49-F238E27FC236}">
                <a16:creationId xmlns:a16="http://schemas.microsoft.com/office/drawing/2014/main" id="{5910B8B7-4262-4EEB-A26B-DF0314AEBF36}"/>
              </a:ext>
            </a:extLst>
          </p:cNvPr>
          <p:cNvSpPr txBox="1">
            <a:spLocks/>
          </p:cNvSpPr>
          <p:nvPr/>
        </p:nvSpPr>
        <p:spPr>
          <a:xfrm>
            <a:off x="360376" y="1638300"/>
            <a:ext cx="3050623" cy="4293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Times New Roman" panose="02020603050405020304" pitchFamily="18" charset="0"/>
                <a:cs typeface="Times New Roman" panose="02020603050405020304" pitchFamily="18" charset="0"/>
              </a:rPr>
              <a:t>Hydrological model</a:t>
            </a:r>
            <a:br>
              <a:rPr lang="en-US" sz="1600" dirty="0"/>
            </a:br>
            <a:br>
              <a:rPr lang="en-US" sz="1800" dirty="0"/>
            </a:br>
            <a:endParaRPr lang="fi-FI" sz="2000" dirty="0">
              <a:latin typeface="Times New Roman" panose="02020603050405020304" pitchFamily="18" charset="0"/>
              <a:cs typeface="Times New Roman" panose="02020603050405020304" pitchFamily="18" charset="0"/>
            </a:endParaRPr>
          </a:p>
        </p:txBody>
      </p:sp>
      <p:cxnSp>
        <p:nvCxnSpPr>
          <p:cNvPr id="14" name="Straight Arrow Connector 13">
            <a:extLst>
              <a:ext uri="{FF2B5EF4-FFF2-40B4-BE49-F238E27FC236}">
                <a16:creationId xmlns:a16="http://schemas.microsoft.com/office/drawing/2014/main" id="{27C9C901-E79A-4F68-9CD5-8065F0349783}"/>
              </a:ext>
            </a:extLst>
          </p:cNvPr>
          <p:cNvCxnSpPr>
            <a:cxnSpLocks/>
          </p:cNvCxnSpPr>
          <p:nvPr/>
        </p:nvCxnSpPr>
        <p:spPr>
          <a:xfrm>
            <a:off x="2009775" y="2638425"/>
            <a:ext cx="3333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Subtitle 2">
            <a:extLst>
              <a:ext uri="{FF2B5EF4-FFF2-40B4-BE49-F238E27FC236}">
                <a16:creationId xmlns:a16="http://schemas.microsoft.com/office/drawing/2014/main" id="{7E6DA41F-DE51-4E42-AA24-9221EFD775C1}"/>
              </a:ext>
            </a:extLst>
          </p:cNvPr>
          <p:cNvSpPr txBox="1">
            <a:spLocks/>
          </p:cNvSpPr>
          <p:nvPr/>
        </p:nvSpPr>
        <p:spPr>
          <a:xfrm>
            <a:off x="2340575" y="2441345"/>
            <a:ext cx="851348" cy="4293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Times New Roman" panose="02020603050405020304" pitchFamily="18" charset="0"/>
                <a:cs typeface="Times New Roman" panose="02020603050405020304" pitchFamily="18" charset="0"/>
              </a:rPr>
              <a:t>RDII</a:t>
            </a:r>
            <a:br>
              <a:rPr lang="en-US" sz="1600" dirty="0"/>
            </a:br>
            <a:br>
              <a:rPr lang="en-US" sz="1800" dirty="0"/>
            </a:br>
            <a:endParaRPr lang="fi-FI" sz="2000" dirty="0">
              <a:latin typeface="Times New Roman" panose="02020603050405020304" pitchFamily="18" charset="0"/>
              <a:cs typeface="Times New Roman" panose="02020603050405020304" pitchFamily="18" charset="0"/>
            </a:endParaRPr>
          </a:p>
        </p:txBody>
      </p:sp>
      <p:sp>
        <p:nvSpPr>
          <p:cNvPr id="17" name="Subtitle 2">
            <a:extLst>
              <a:ext uri="{FF2B5EF4-FFF2-40B4-BE49-F238E27FC236}">
                <a16:creationId xmlns:a16="http://schemas.microsoft.com/office/drawing/2014/main" id="{4AB26B40-5D1D-4744-BEFF-FDF0F7BAED9D}"/>
              </a:ext>
            </a:extLst>
          </p:cNvPr>
          <p:cNvSpPr txBox="1">
            <a:spLocks/>
          </p:cNvSpPr>
          <p:nvPr/>
        </p:nvSpPr>
        <p:spPr>
          <a:xfrm>
            <a:off x="8327464" y="2638425"/>
            <a:ext cx="2607236" cy="4293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Times New Roman" panose="02020603050405020304" pitchFamily="18" charset="0"/>
                <a:cs typeface="Times New Roman" panose="02020603050405020304" pitchFamily="18" charset="0"/>
              </a:rPr>
              <a:t>Hydraulic model</a:t>
            </a:r>
            <a:br>
              <a:rPr lang="en-US" sz="1600" dirty="0"/>
            </a:br>
            <a:br>
              <a:rPr lang="en-US" sz="1800" dirty="0"/>
            </a:br>
            <a:endParaRPr lang="fi-FI" sz="2000" dirty="0">
              <a:latin typeface="Times New Roman" panose="02020603050405020304" pitchFamily="18" charset="0"/>
              <a:cs typeface="Times New Roman" panose="02020603050405020304" pitchFamily="18" charset="0"/>
            </a:endParaRPr>
          </a:p>
        </p:txBody>
      </p:sp>
      <p:cxnSp>
        <p:nvCxnSpPr>
          <p:cNvPr id="18" name="Straight Arrow Connector 17">
            <a:extLst>
              <a:ext uri="{FF2B5EF4-FFF2-40B4-BE49-F238E27FC236}">
                <a16:creationId xmlns:a16="http://schemas.microsoft.com/office/drawing/2014/main" id="{A160FE5A-1F8D-4050-9D33-A4124456E7B4}"/>
              </a:ext>
            </a:extLst>
          </p:cNvPr>
          <p:cNvCxnSpPr>
            <a:cxnSpLocks/>
          </p:cNvCxnSpPr>
          <p:nvPr/>
        </p:nvCxnSpPr>
        <p:spPr>
          <a:xfrm>
            <a:off x="10020300" y="3238500"/>
            <a:ext cx="3333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467A018-3E6F-4B33-AA08-B935B4423D57}"/>
              </a:ext>
            </a:extLst>
          </p:cNvPr>
          <p:cNvSpPr txBox="1">
            <a:spLocks/>
          </p:cNvSpPr>
          <p:nvPr/>
        </p:nvSpPr>
        <p:spPr>
          <a:xfrm>
            <a:off x="10353674" y="3017250"/>
            <a:ext cx="1033929" cy="4293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Times New Roman" panose="02020603050405020304" pitchFamily="18" charset="0"/>
                <a:cs typeface="Times New Roman" panose="02020603050405020304" pitchFamily="18" charset="0"/>
              </a:rPr>
              <a:t>DWF</a:t>
            </a:r>
            <a:br>
              <a:rPr lang="en-US" sz="16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endParaRPr lang="fi-FI" sz="2000" dirty="0">
              <a:latin typeface="Times New Roman" panose="02020603050405020304" pitchFamily="18" charset="0"/>
              <a:cs typeface="Times New Roman" panose="02020603050405020304" pitchFamily="18" charset="0"/>
            </a:endParaRPr>
          </a:p>
        </p:txBody>
      </p:sp>
      <p:sp>
        <p:nvSpPr>
          <p:cNvPr id="22" name="Subtitle 2">
            <a:extLst>
              <a:ext uri="{FF2B5EF4-FFF2-40B4-BE49-F238E27FC236}">
                <a16:creationId xmlns:a16="http://schemas.microsoft.com/office/drawing/2014/main" id="{719C6201-5DB1-49AE-A2CF-8DB99C4E2EB9}"/>
              </a:ext>
            </a:extLst>
          </p:cNvPr>
          <p:cNvSpPr txBox="1">
            <a:spLocks/>
          </p:cNvSpPr>
          <p:nvPr/>
        </p:nvSpPr>
        <p:spPr>
          <a:xfrm>
            <a:off x="583536" y="2029596"/>
            <a:ext cx="2201849" cy="8234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Generation</a:t>
            </a:r>
          </a:p>
          <a:p>
            <a:r>
              <a:rPr lang="en-US" sz="2000" dirty="0">
                <a:latin typeface="Times New Roman" panose="02020603050405020304" pitchFamily="18" charset="0"/>
                <a:cs typeface="Times New Roman" panose="02020603050405020304" pitchFamily="18" charset="0"/>
              </a:rPr>
              <a:t>Collection</a:t>
            </a:r>
            <a:br>
              <a:rPr lang="en-US" sz="16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endParaRPr lang="fi-FI" sz="2000" dirty="0">
              <a:latin typeface="Times New Roman" panose="02020603050405020304" pitchFamily="18" charset="0"/>
              <a:cs typeface="Times New Roman" panose="02020603050405020304" pitchFamily="18" charset="0"/>
            </a:endParaRPr>
          </a:p>
        </p:txBody>
      </p:sp>
      <p:sp>
        <p:nvSpPr>
          <p:cNvPr id="23" name="Subtitle 2">
            <a:extLst>
              <a:ext uri="{FF2B5EF4-FFF2-40B4-BE49-F238E27FC236}">
                <a16:creationId xmlns:a16="http://schemas.microsoft.com/office/drawing/2014/main" id="{23650938-D53D-41F0-A004-744F0E30E1D6}"/>
              </a:ext>
            </a:extLst>
          </p:cNvPr>
          <p:cNvSpPr txBox="1">
            <a:spLocks/>
          </p:cNvSpPr>
          <p:nvPr/>
        </p:nvSpPr>
        <p:spPr>
          <a:xfrm>
            <a:off x="8558991" y="3017250"/>
            <a:ext cx="2201849" cy="8234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Collection</a:t>
            </a:r>
          </a:p>
          <a:p>
            <a:r>
              <a:rPr lang="en-US" sz="2000" dirty="0">
                <a:latin typeface="Times New Roman" panose="02020603050405020304" pitchFamily="18" charset="0"/>
                <a:cs typeface="Times New Roman" panose="02020603050405020304" pitchFamily="18" charset="0"/>
              </a:rPr>
              <a:t>Transport</a:t>
            </a:r>
          </a:p>
          <a:p>
            <a:r>
              <a:rPr lang="en-US" sz="2000" dirty="0">
                <a:latin typeface="Times New Roman" panose="02020603050405020304" pitchFamily="18" charset="0"/>
                <a:cs typeface="Times New Roman" panose="02020603050405020304" pitchFamily="18" charset="0"/>
              </a:rPr>
              <a:t>Discharge to a disposal point</a:t>
            </a:r>
            <a:br>
              <a:rPr lang="en-US" sz="1800" dirty="0">
                <a:latin typeface="Times New Roman" panose="02020603050405020304" pitchFamily="18" charset="0"/>
                <a:cs typeface="Times New Roman" panose="02020603050405020304" pitchFamily="18" charset="0"/>
              </a:rPr>
            </a:br>
            <a:endParaRPr lang="fi-FI"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9156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6" grpId="0"/>
      <p:bldP spid="17" grpId="0"/>
      <p:bldP spid="19" grpId="0"/>
      <p:bldP spid="22" grpId="0"/>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D76FA74-939A-4E9A-9A8E-25C4540E897D}"/>
              </a:ext>
            </a:extLst>
          </p:cNvPr>
          <p:cNvSpPr>
            <a:spLocks noGrp="1"/>
          </p:cNvSpPr>
          <p:nvPr>
            <p:ph type="ftr" sz="quarter" idx="11"/>
          </p:nvPr>
        </p:nvSpPr>
        <p:spPr>
          <a:xfrm>
            <a:off x="619126" y="6407145"/>
            <a:ext cx="10953748" cy="359004"/>
          </a:xfrm>
        </p:spPr>
        <p:txBody>
          <a:bodyPr/>
          <a:lstStyle/>
          <a:p>
            <a:r>
              <a:rPr lang="fi-FI" dirty="0">
                <a:solidFill>
                  <a:schemeClr val="bg2">
                    <a:lumMod val="90000"/>
                  </a:schemeClr>
                </a:solidFill>
                <a:latin typeface="Verdana" panose="020B0604030504040204" pitchFamily="34" charset="0"/>
                <a:ea typeface="Verdana" panose="020B0604030504040204" pitchFamily="34" charset="0"/>
              </a:rPr>
              <a:t>Introduction</a:t>
            </a:r>
            <a:r>
              <a:rPr lang="fi-FI" dirty="0">
                <a:solidFill>
                  <a:schemeClr val="tx1"/>
                </a:solidFill>
                <a:latin typeface="Verdana" panose="020B0604030504040204" pitchFamily="34" charset="0"/>
                <a:ea typeface="Verdana" panose="020B0604030504040204" pitchFamily="34" charset="0"/>
              </a:rPr>
              <a:t>	</a:t>
            </a:r>
            <a:r>
              <a:rPr lang="fi-FI" u="sng" dirty="0">
                <a:solidFill>
                  <a:schemeClr val="tx1"/>
                </a:solidFill>
                <a:latin typeface="Verdana" panose="020B0604030504040204" pitchFamily="34" charset="0"/>
                <a:ea typeface="Verdana" panose="020B0604030504040204" pitchFamily="34" charset="0"/>
              </a:rPr>
              <a:t>Methodology</a:t>
            </a:r>
            <a:r>
              <a:rPr lang="fi-FI" dirty="0">
                <a:solidFill>
                  <a:schemeClr val="bg2">
                    <a:lumMod val="90000"/>
                  </a:schemeClr>
                </a:solidFill>
                <a:latin typeface="Verdana" panose="020B0604030504040204" pitchFamily="34" charset="0"/>
                <a:ea typeface="Verdana" panose="020B0604030504040204" pitchFamily="34" charset="0"/>
              </a:rPr>
              <a:t>	Sewer model	Case study		Results and conclusions</a:t>
            </a:r>
            <a:r>
              <a:rPr lang="fi-FI" dirty="0">
                <a:solidFill>
                  <a:schemeClr val="bg2">
                    <a:lumMod val="90000"/>
                  </a:schemeClr>
                </a:solidFill>
              </a:rPr>
              <a:t>	</a:t>
            </a:r>
            <a:r>
              <a:rPr lang="fi-FI" dirty="0"/>
              <a:t>	</a:t>
            </a:r>
            <a:endParaRPr lang="en-US" dirty="0"/>
          </a:p>
        </p:txBody>
      </p:sp>
      <p:sp>
        <p:nvSpPr>
          <p:cNvPr id="5" name="Slide Number Placeholder 4">
            <a:extLst>
              <a:ext uri="{FF2B5EF4-FFF2-40B4-BE49-F238E27FC236}">
                <a16:creationId xmlns:a16="http://schemas.microsoft.com/office/drawing/2014/main" id="{1CD51536-1A68-4CAB-839C-B132471A3ACF}"/>
              </a:ext>
            </a:extLst>
          </p:cNvPr>
          <p:cNvSpPr>
            <a:spLocks noGrp="1"/>
          </p:cNvSpPr>
          <p:nvPr>
            <p:ph type="sldNum" sz="quarter" idx="12"/>
          </p:nvPr>
        </p:nvSpPr>
        <p:spPr>
          <a:xfrm>
            <a:off x="9133115" y="6423249"/>
            <a:ext cx="2743200" cy="365125"/>
          </a:xfrm>
        </p:spPr>
        <p:txBody>
          <a:bodyPr/>
          <a:lstStyle/>
          <a:p>
            <a:fld id="{A07B9C02-8A55-4E8A-B3BA-C6B311F782CD}" type="slidenum">
              <a:rPr lang="en-US" smtClean="0"/>
              <a:t>7</a:t>
            </a:fld>
            <a:endParaRPr lang="en-US" dirty="0"/>
          </a:p>
        </p:txBody>
      </p:sp>
      <p:sp>
        <p:nvSpPr>
          <p:cNvPr id="8" name="Subtitle 2">
            <a:extLst>
              <a:ext uri="{FF2B5EF4-FFF2-40B4-BE49-F238E27FC236}">
                <a16:creationId xmlns:a16="http://schemas.microsoft.com/office/drawing/2014/main" id="{4A3D65A1-1DE5-4E00-A3E3-7EA29CD9AB9C}"/>
              </a:ext>
            </a:extLst>
          </p:cNvPr>
          <p:cNvSpPr txBox="1">
            <a:spLocks/>
          </p:cNvSpPr>
          <p:nvPr/>
        </p:nvSpPr>
        <p:spPr>
          <a:xfrm>
            <a:off x="582386" y="174534"/>
            <a:ext cx="11027228" cy="5840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b="1" dirty="0">
                <a:latin typeface="Times New Roman" panose="02020603050405020304" pitchFamily="18" charset="0"/>
                <a:cs typeface="Times New Roman" panose="02020603050405020304" pitchFamily="18" charset="0"/>
              </a:rPr>
              <a:t>Division of the model set up</a:t>
            </a:r>
            <a:endParaRPr lang="en-US" b="1" dirty="0">
              <a:latin typeface="Times New Roman" panose="02020603050405020304" pitchFamily="18" charset="0"/>
              <a:cs typeface="Times New Roman" panose="02020603050405020304" pitchFamily="18" charset="0"/>
            </a:endParaRPr>
          </a:p>
        </p:txBody>
      </p:sp>
      <p:sp>
        <p:nvSpPr>
          <p:cNvPr id="15" name="Subtitle 2">
            <a:extLst>
              <a:ext uri="{FF2B5EF4-FFF2-40B4-BE49-F238E27FC236}">
                <a16:creationId xmlns:a16="http://schemas.microsoft.com/office/drawing/2014/main" id="{CC24A691-5F0E-47EF-B30F-0B188FB28884}"/>
              </a:ext>
            </a:extLst>
          </p:cNvPr>
          <p:cNvSpPr txBox="1">
            <a:spLocks/>
          </p:cNvSpPr>
          <p:nvPr/>
        </p:nvSpPr>
        <p:spPr>
          <a:xfrm>
            <a:off x="443276" y="1189021"/>
            <a:ext cx="2506753" cy="4374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Offline model set up</a:t>
            </a:r>
            <a:endParaRPr lang="fi-FI" sz="2000" dirty="0">
              <a:latin typeface="Times New Roman" panose="02020603050405020304" pitchFamily="18" charset="0"/>
              <a:cs typeface="Times New Roman" panose="02020603050405020304" pitchFamily="18" charset="0"/>
            </a:endParaRPr>
          </a:p>
        </p:txBody>
      </p:sp>
      <p:sp>
        <p:nvSpPr>
          <p:cNvPr id="31" name="Subtitle 2">
            <a:extLst>
              <a:ext uri="{FF2B5EF4-FFF2-40B4-BE49-F238E27FC236}">
                <a16:creationId xmlns:a16="http://schemas.microsoft.com/office/drawing/2014/main" id="{C634E6CB-7E06-4EF9-BAA9-302FB2A9DA81}"/>
              </a:ext>
            </a:extLst>
          </p:cNvPr>
          <p:cNvSpPr txBox="1">
            <a:spLocks/>
          </p:cNvSpPr>
          <p:nvPr/>
        </p:nvSpPr>
        <p:spPr>
          <a:xfrm>
            <a:off x="7364396" y="1203560"/>
            <a:ext cx="3705436" cy="19176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Choice of hydrological model</a:t>
            </a:r>
          </a:p>
          <a:p>
            <a:r>
              <a:rPr lang="en-US" sz="2000" dirty="0">
                <a:latin typeface="Times New Roman" panose="02020603050405020304" pitchFamily="18" charset="0"/>
                <a:cs typeface="Times New Roman" panose="02020603050405020304" pitchFamily="18" charset="0"/>
              </a:rPr>
              <a:t>Input data analysis</a:t>
            </a:r>
          </a:p>
          <a:p>
            <a:r>
              <a:rPr lang="en-US" sz="2000" dirty="0">
                <a:latin typeface="Times New Roman" panose="02020603050405020304" pitchFamily="18" charset="0"/>
                <a:cs typeface="Times New Roman" panose="02020603050405020304" pitchFamily="18" charset="0"/>
              </a:rPr>
              <a:t>Coupling with hydraulic model</a:t>
            </a:r>
          </a:p>
          <a:p>
            <a:r>
              <a:rPr lang="en-US" sz="2000" dirty="0">
                <a:latin typeface="Times New Roman" panose="02020603050405020304" pitchFamily="18" charset="0"/>
                <a:cs typeface="Times New Roman" panose="02020603050405020304" pitchFamily="18" charset="0"/>
              </a:rPr>
              <a:t>Parameter sensitivity and range</a:t>
            </a:r>
          </a:p>
          <a:p>
            <a:r>
              <a:rPr lang="en-US" sz="2000" dirty="0">
                <a:latin typeface="Times New Roman" panose="02020603050405020304" pitchFamily="18" charset="0"/>
                <a:cs typeface="Times New Roman" panose="02020603050405020304" pitchFamily="18" charset="0"/>
              </a:rPr>
              <a:t>Calibration and validation</a:t>
            </a:r>
            <a:br>
              <a:rPr lang="en-US" sz="16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endParaRPr lang="fi-FI" sz="2000" dirty="0">
              <a:latin typeface="Times New Roman" panose="02020603050405020304" pitchFamily="18" charset="0"/>
              <a:cs typeface="Times New Roman" panose="02020603050405020304" pitchFamily="18" charset="0"/>
            </a:endParaRPr>
          </a:p>
        </p:txBody>
      </p:sp>
      <p:sp>
        <p:nvSpPr>
          <p:cNvPr id="39" name="Subtitle 2">
            <a:extLst>
              <a:ext uri="{FF2B5EF4-FFF2-40B4-BE49-F238E27FC236}">
                <a16:creationId xmlns:a16="http://schemas.microsoft.com/office/drawing/2014/main" id="{EE3BB1EE-17B4-4423-BE5C-E7218EA765F2}"/>
              </a:ext>
            </a:extLst>
          </p:cNvPr>
          <p:cNvSpPr txBox="1">
            <a:spLocks/>
          </p:cNvSpPr>
          <p:nvPr/>
        </p:nvSpPr>
        <p:spPr>
          <a:xfrm>
            <a:off x="3646715" y="1203560"/>
            <a:ext cx="2825053" cy="4152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Objectives 1, 2, and 3 </a:t>
            </a:r>
            <a:br>
              <a:rPr lang="en-US" sz="16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endParaRPr lang="fi-FI" sz="2000" dirty="0">
              <a:latin typeface="Times New Roman" panose="02020603050405020304" pitchFamily="18" charset="0"/>
              <a:cs typeface="Times New Roman" panose="02020603050405020304" pitchFamily="18" charset="0"/>
            </a:endParaRPr>
          </a:p>
        </p:txBody>
      </p:sp>
      <p:sp>
        <p:nvSpPr>
          <p:cNvPr id="41" name="Subtitle 2">
            <a:extLst>
              <a:ext uri="{FF2B5EF4-FFF2-40B4-BE49-F238E27FC236}">
                <a16:creationId xmlns:a16="http://schemas.microsoft.com/office/drawing/2014/main" id="{5240D3B2-E4A2-4765-A328-D640B3B5CAE2}"/>
              </a:ext>
            </a:extLst>
          </p:cNvPr>
          <p:cNvSpPr txBox="1">
            <a:spLocks/>
          </p:cNvSpPr>
          <p:nvPr/>
        </p:nvSpPr>
        <p:spPr>
          <a:xfrm>
            <a:off x="7364396" y="4312818"/>
            <a:ext cx="3966693" cy="16559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Routine for data acquisition</a:t>
            </a:r>
          </a:p>
          <a:p>
            <a:r>
              <a:rPr lang="en-US" sz="2000" dirty="0">
                <a:latin typeface="Times New Roman" panose="02020603050405020304" pitchFamily="18" charset="0"/>
                <a:cs typeface="Times New Roman" panose="02020603050405020304" pitchFamily="18" charset="0"/>
              </a:rPr>
              <a:t>Continuous simulation</a:t>
            </a:r>
          </a:p>
          <a:p>
            <a:r>
              <a:rPr lang="en-US" sz="2000" dirty="0">
                <a:latin typeface="Times New Roman" panose="02020603050405020304" pitchFamily="18" charset="0"/>
                <a:cs typeface="Times New Roman" panose="02020603050405020304" pitchFamily="18" charset="0"/>
              </a:rPr>
              <a:t>Routine for automatic calibration</a:t>
            </a:r>
          </a:p>
          <a:p>
            <a:pPr marL="0" indent="0">
              <a:buNone/>
            </a:pPr>
            <a:br>
              <a:rPr lang="en-US" sz="16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endParaRPr lang="fi-FI" sz="2000" dirty="0">
              <a:latin typeface="Times New Roman" panose="02020603050405020304" pitchFamily="18" charset="0"/>
              <a:cs typeface="Times New Roman" panose="02020603050405020304" pitchFamily="18" charset="0"/>
            </a:endParaRPr>
          </a:p>
        </p:txBody>
      </p:sp>
      <p:sp>
        <p:nvSpPr>
          <p:cNvPr id="42" name="Subtitle 2">
            <a:extLst>
              <a:ext uri="{FF2B5EF4-FFF2-40B4-BE49-F238E27FC236}">
                <a16:creationId xmlns:a16="http://schemas.microsoft.com/office/drawing/2014/main" id="{6315B496-BE82-4D7B-AD07-895E4A371B09}"/>
              </a:ext>
            </a:extLst>
          </p:cNvPr>
          <p:cNvSpPr txBox="1">
            <a:spLocks/>
          </p:cNvSpPr>
          <p:nvPr/>
        </p:nvSpPr>
        <p:spPr>
          <a:xfrm>
            <a:off x="3646714" y="4312818"/>
            <a:ext cx="2825053" cy="3585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Objective 4</a:t>
            </a:r>
            <a:br>
              <a:rPr lang="en-US" sz="16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endParaRPr lang="fi-FI" sz="2000" dirty="0">
              <a:latin typeface="Times New Roman" panose="02020603050405020304" pitchFamily="18" charset="0"/>
              <a:cs typeface="Times New Roman" panose="02020603050405020304" pitchFamily="18" charset="0"/>
            </a:endParaRPr>
          </a:p>
        </p:txBody>
      </p:sp>
      <p:sp>
        <p:nvSpPr>
          <p:cNvPr id="50" name="Subtitle 2">
            <a:extLst>
              <a:ext uri="{FF2B5EF4-FFF2-40B4-BE49-F238E27FC236}">
                <a16:creationId xmlns:a16="http://schemas.microsoft.com/office/drawing/2014/main" id="{E447B824-7700-4926-B72C-1FFEB25B7241}"/>
              </a:ext>
            </a:extLst>
          </p:cNvPr>
          <p:cNvSpPr txBox="1">
            <a:spLocks/>
          </p:cNvSpPr>
          <p:nvPr/>
        </p:nvSpPr>
        <p:spPr>
          <a:xfrm>
            <a:off x="443276" y="4312818"/>
            <a:ext cx="2506753" cy="3585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Online model set up</a:t>
            </a:r>
            <a:br>
              <a:rPr lang="en-US" sz="16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endParaRPr lang="fi-FI" sz="2000" dirty="0">
              <a:latin typeface="Times New Roman" panose="02020603050405020304" pitchFamily="18" charset="0"/>
              <a:cs typeface="Times New Roman" panose="02020603050405020304" pitchFamily="18" charset="0"/>
            </a:endParaRPr>
          </a:p>
        </p:txBody>
      </p:sp>
      <p:cxnSp>
        <p:nvCxnSpPr>
          <p:cNvPr id="52" name="Straight Connector 51">
            <a:extLst>
              <a:ext uri="{FF2B5EF4-FFF2-40B4-BE49-F238E27FC236}">
                <a16:creationId xmlns:a16="http://schemas.microsoft.com/office/drawing/2014/main" id="{6BB9CC0E-0CE9-4351-91B7-8B1F450B0D40}"/>
              </a:ext>
            </a:extLst>
          </p:cNvPr>
          <p:cNvCxnSpPr/>
          <p:nvPr/>
        </p:nvCxnSpPr>
        <p:spPr>
          <a:xfrm>
            <a:off x="671617" y="3559629"/>
            <a:ext cx="10560503" cy="0"/>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30127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9" grpId="0"/>
      <p:bldP spid="41" grpId="0"/>
      <p:bldP spid="4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D76FA74-939A-4E9A-9A8E-25C4540E897D}"/>
              </a:ext>
            </a:extLst>
          </p:cNvPr>
          <p:cNvSpPr>
            <a:spLocks noGrp="1"/>
          </p:cNvSpPr>
          <p:nvPr>
            <p:ph type="ftr" sz="quarter" idx="11"/>
          </p:nvPr>
        </p:nvSpPr>
        <p:spPr>
          <a:xfrm>
            <a:off x="619126" y="6407145"/>
            <a:ext cx="10953748" cy="359004"/>
          </a:xfrm>
        </p:spPr>
        <p:txBody>
          <a:bodyPr/>
          <a:lstStyle/>
          <a:p>
            <a:r>
              <a:rPr lang="fi-FI" dirty="0">
                <a:solidFill>
                  <a:schemeClr val="bg2">
                    <a:lumMod val="90000"/>
                  </a:schemeClr>
                </a:solidFill>
                <a:latin typeface="Verdana" panose="020B0604030504040204" pitchFamily="34" charset="0"/>
                <a:ea typeface="Verdana" panose="020B0604030504040204" pitchFamily="34" charset="0"/>
              </a:rPr>
              <a:t>Introduction</a:t>
            </a:r>
            <a:r>
              <a:rPr lang="fi-FI" dirty="0">
                <a:solidFill>
                  <a:schemeClr val="tx1"/>
                </a:solidFill>
                <a:latin typeface="Verdana" panose="020B0604030504040204" pitchFamily="34" charset="0"/>
                <a:ea typeface="Verdana" panose="020B0604030504040204" pitchFamily="34" charset="0"/>
              </a:rPr>
              <a:t>	</a:t>
            </a:r>
            <a:r>
              <a:rPr lang="fi-FI" dirty="0">
                <a:solidFill>
                  <a:schemeClr val="bg2">
                    <a:lumMod val="90000"/>
                  </a:schemeClr>
                </a:solidFill>
                <a:latin typeface="Verdana" panose="020B0604030504040204" pitchFamily="34" charset="0"/>
                <a:ea typeface="Verdana" panose="020B0604030504040204" pitchFamily="34" charset="0"/>
              </a:rPr>
              <a:t>Methodology	</a:t>
            </a:r>
            <a:r>
              <a:rPr lang="fi-FI" u="sng" dirty="0">
                <a:solidFill>
                  <a:schemeClr val="tx1"/>
                </a:solidFill>
                <a:latin typeface="Verdana" panose="020B0604030504040204" pitchFamily="34" charset="0"/>
                <a:ea typeface="Verdana" panose="020B0604030504040204" pitchFamily="34" charset="0"/>
              </a:rPr>
              <a:t>Sewer model</a:t>
            </a:r>
            <a:r>
              <a:rPr lang="fi-FI" dirty="0">
                <a:solidFill>
                  <a:schemeClr val="bg2">
                    <a:lumMod val="90000"/>
                  </a:schemeClr>
                </a:solidFill>
                <a:latin typeface="Verdana" panose="020B0604030504040204" pitchFamily="34" charset="0"/>
                <a:ea typeface="Verdana" panose="020B0604030504040204" pitchFamily="34" charset="0"/>
              </a:rPr>
              <a:t>	Case study		Results and conclusions</a:t>
            </a:r>
            <a:r>
              <a:rPr lang="fi-FI" dirty="0">
                <a:solidFill>
                  <a:schemeClr val="bg2">
                    <a:lumMod val="90000"/>
                  </a:schemeClr>
                </a:solidFill>
              </a:rPr>
              <a:t>	</a:t>
            </a:r>
            <a:r>
              <a:rPr lang="fi-FI" dirty="0"/>
              <a:t>	</a:t>
            </a:r>
            <a:endParaRPr lang="en-US" dirty="0"/>
          </a:p>
        </p:txBody>
      </p:sp>
      <p:sp>
        <p:nvSpPr>
          <p:cNvPr id="5" name="Slide Number Placeholder 4">
            <a:extLst>
              <a:ext uri="{FF2B5EF4-FFF2-40B4-BE49-F238E27FC236}">
                <a16:creationId xmlns:a16="http://schemas.microsoft.com/office/drawing/2014/main" id="{1CD51536-1A68-4CAB-839C-B132471A3ACF}"/>
              </a:ext>
            </a:extLst>
          </p:cNvPr>
          <p:cNvSpPr>
            <a:spLocks noGrp="1"/>
          </p:cNvSpPr>
          <p:nvPr>
            <p:ph type="sldNum" sz="quarter" idx="12"/>
          </p:nvPr>
        </p:nvSpPr>
        <p:spPr>
          <a:xfrm>
            <a:off x="9133115" y="6423249"/>
            <a:ext cx="2743200" cy="365125"/>
          </a:xfrm>
        </p:spPr>
        <p:txBody>
          <a:bodyPr/>
          <a:lstStyle/>
          <a:p>
            <a:fld id="{A07B9C02-8A55-4E8A-B3BA-C6B311F782CD}" type="slidenum">
              <a:rPr lang="en-US" smtClean="0"/>
              <a:t>8</a:t>
            </a:fld>
            <a:endParaRPr lang="en-US" dirty="0"/>
          </a:p>
        </p:txBody>
      </p:sp>
      <p:sp>
        <p:nvSpPr>
          <p:cNvPr id="6" name="Subtitle 2">
            <a:extLst>
              <a:ext uri="{FF2B5EF4-FFF2-40B4-BE49-F238E27FC236}">
                <a16:creationId xmlns:a16="http://schemas.microsoft.com/office/drawing/2014/main" id="{5D7FC710-D781-4268-AF00-984012F08F04}"/>
              </a:ext>
            </a:extLst>
          </p:cNvPr>
          <p:cNvSpPr txBox="1">
            <a:spLocks/>
          </p:cNvSpPr>
          <p:nvPr/>
        </p:nvSpPr>
        <p:spPr>
          <a:xfrm>
            <a:off x="582386" y="174534"/>
            <a:ext cx="11027228" cy="5840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b="1" dirty="0">
                <a:latin typeface="Times New Roman" panose="02020603050405020304" pitchFamily="18" charset="0"/>
                <a:cs typeface="Times New Roman" panose="02020603050405020304" pitchFamily="18" charset="0"/>
              </a:rPr>
              <a:t>Sewer model</a:t>
            </a:r>
            <a:endParaRPr lang="en-US" b="1" dirty="0">
              <a:latin typeface="Times New Roman" panose="02020603050405020304" pitchFamily="18" charset="0"/>
              <a:cs typeface="Times New Roman" panose="02020603050405020304" pitchFamily="18" charset="0"/>
            </a:endParaRPr>
          </a:p>
        </p:txBody>
      </p:sp>
      <p:sp>
        <p:nvSpPr>
          <p:cNvPr id="7" name="Subtitle 2">
            <a:extLst>
              <a:ext uri="{FF2B5EF4-FFF2-40B4-BE49-F238E27FC236}">
                <a16:creationId xmlns:a16="http://schemas.microsoft.com/office/drawing/2014/main" id="{A632F666-42BE-491F-879D-D854D275924A}"/>
              </a:ext>
            </a:extLst>
          </p:cNvPr>
          <p:cNvSpPr txBox="1">
            <a:spLocks/>
          </p:cNvSpPr>
          <p:nvPr/>
        </p:nvSpPr>
        <p:spPr>
          <a:xfrm>
            <a:off x="706212" y="1062045"/>
            <a:ext cx="4751405" cy="8153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Methods to model the RDII</a:t>
            </a:r>
            <a:br>
              <a:rPr lang="en-US" sz="2000" dirty="0">
                <a:latin typeface="Times New Roman" panose="02020603050405020304" pitchFamily="18" charset="0"/>
                <a:cs typeface="Times New Roman" panose="02020603050405020304" pitchFamily="18" charset="0"/>
              </a:rPr>
            </a:br>
            <a:r>
              <a:rPr lang="en-US" sz="1600" i="1" dirty="0">
                <a:latin typeface="Times New Roman" panose="02020603050405020304" pitchFamily="18" charset="0"/>
                <a:cs typeface="Times New Roman" panose="02020603050405020304" pitchFamily="18" charset="0"/>
              </a:rPr>
              <a:t>Bennett et al. </a:t>
            </a:r>
            <a:r>
              <a:rPr lang="fi-FI" sz="1600" i="1" dirty="0">
                <a:latin typeface="Times New Roman" panose="02020603050405020304" pitchFamily="18" charset="0"/>
                <a:cs typeface="Times New Roman" panose="02020603050405020304" pitchFamily="18" charset="0"/>
              </a:rPr>
              <a:t>[5] </a:t>
            </a:r>
            <a:endParaRPr lang="en-US" sz="2000" i="1" dirty="0"/>
          </a:p>
          <a:p>
            <a:pPr marL="0" indent="0">
              <a:buNone/>
            </a:pPr>
            <a:br>
              <a:rPr lang="en-US" sz="20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endParaRPr lang="fi-FI" dirty="0">
              <a:latin typeface="Times New Roman" panose="02020603050405020304" pitchFamily="18" charset="0"/>
              <a:cs typeface="Times New Roman" panose="02020603050405020304" pitchFamily="18" charset="0"/>
            </a:endParaRPr>
          </a:p>
        </p:txBody>
      </p:sp>
      <p:sp>
        <p:nvSpPr>
          <p:cNvPr id="8" name="Subtitle 2">
            <a:extLst>
              <a:ext uri="{FF2B5EF4-FFF2-40B4-BE49-F238E27FC236}">
                <a16:creationId xmlns:a16="http://schemas.microsoft.com/office/drawing/2014/main" id="{205A0281-2B1F-429E-924D-138B442EB758}"/>
              </a:ext>
            </a:extLst>
          </p:cNvPr>
          <p:cNvSpPr txBox="1">
            <a:spLocks/>
          </p:cNvSpPr>
          <p:nvPr/>
        </p:nvSpPr>
        <p:spPr>
          <a:xfrm>
            <a:off x="6386043" y="869620"/>
            <a:ext cx="4891558" cy="19176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Constant unit rate</a:t>
            </a:r>
          </a:p>
          <a:p>
            <a:r>
              <a:rPr lang="en-US" sz="2000" dirty="0">
                <a:latin typeface="Times New Roman" panose="02020603050405020304" pitchFamily="18" charset="0"/>
                <a:cs typeface="Times New Roman" panose="02020603050405020304" pitchFamily="18" charset="0"/>
              </a:rPr>
              <a:t>Percentage of stream flow</a:t>
            </a:r>
          </a:p>
          <a:p>
            <a:r>
              <a:rPr lang="en-US" sz="2000" dirty="0">
                <a:latin typeface="Times New Roman" panose="02020603050405020304" pitchFamily="18" charset="0"/>
                <a:cs typeface="Times New Roman" panose="02020603050405020304" pitchFamily="18" charset="0"/>
              </a:rPr>
              <a:t>Percentage of rainfall volume (R-value)</a:t>
            </a:r>
          </a:p>
          <a:p>
            <a:r>
              <a:rPr lang="en-US" sz="2000" dirty="0">
                <a:latin typeface="Times New Roman" panose="02020603050405020304" pitchFamily="18" charset="0"/>
                <a:cs typeface="Times New Roman" panose="02020603050405020304" pitchFamily="18" charset="0"/>
              </a:rPr>
              <a:t>Probabilistic methods</a:t>
            </a:r>
          </a:p>
        </p:txBody>
      </p:sp>
      <p:sp>
        <p:nvSpPr>
          <p:cNvPr id="9" name="Subtitle 2">
            <a:extLst>
              <a:ext uri="{FF2B5EF4-FFF2-40B4-BE49-F238E27FC236}">
                <a16:creationId xmlns:a16="http://schemas.microsoft.com/office/drawing/2014/main" id="{F889AED7-7F76-4E0D-BCD8-9BD3BDB99B81}"/>
              </a:ext>
            </a:extLst>
          </p:cNvPr>
          <p:cNvSpPr txBox="1">
            <a:spLocks/>
          </p:cNvSpPr>
          <p:nvPr/>
        </p:nvSpPr>
        <p:spPr>
          <a:xfrm>
            <a:off x="619126" y="3125235"/>
            <a:ext cx="4751405" cy="8153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Methods to model the RDII</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for a continuous simulation</a:t>
            </a:r>
            <a:br>
              <a:rPr lang="en-US" sz="2000" dirty="0">
                <a:latin typeface="Times New Roman" panose="02020603050405020304" pitchFamily="18" charset="0"/>
                <a:cs typeface="Times New Roman" panose="02020603050405020304" pitchFamily="18" charset="0"/>
              </a:rPr>
            </a:br>
            <a:r>
              <a:rPr lang="en-US" sz="1600" i="1" dirty="0">
                <a:latin typeface="Times New Roman" panose="02020603050405020304" pitchFamily="18" charset="0"/>
                <a:cs typeface="Times New Roman" panose="02020603050405020304" pitchFamily="18" charset="0"/>
              </a:rPr>
              <a:t>Bennett et al. </a:t>
            </a:r>
            <a:r>
              <a:rPr lang="fi-FI" sz="1600" i="1" dirty="0">
                <a:latin typeface="Times New Roman" panose="02020603050405020304" pitchFamily="18" charset="0"/>
                <a:cs typeface="Times New Roman" panose="02020603050405020304" pitchFamily="18" charset="0"/>
              </a:rPr>
              <a:t>[5]</a:t>
            </a:r>
            <a:br>
              <a:rPr lang="en-US" sz="2400" dirty="0">
                <a:latin typeface="Times New Roman" panose="02020603050405020304" pitchFamily="18" charset="0"/>
                <a:cs typeface="Times New Roman" panose="02020603050405020304" pitchFamily="18" charset="0"/>
              </a:rPr>
            </a:br>
            <a:endParaRPr lang="fi-FI" dirty="0">
              <a:latin typeface="Times New Roman" panose="02020603050405020304" pitchFamily="18" charset="0"/>
              <a:cs typeface="Times New Roman" panose="02020603050405020304" pitchFamily="18" charset="0"/>
            </a:endParaRPr>
          </a:p>
        </p:txBody>
      </p:sp>
      <p:sp>
        <p:nvSpPr>
          <p:cNvPr id="10" name="Subtitle 2">
            <a:extLst>
              <a:ext uri="{FF2B5EF4-FFF2-40B4-BE49-F238E27FC236}">
                <a16:creationId xmlns:a16="http://schemas.microsoft.com/office/drawing/2014/main" id="{92ECC6D9-9ED9-4754-9A76-37D1560EB0DD}"/>
              </a:ext>
            </a:extLst>
          </p:cNvPr>
          <p:cNvSpPr txBox="1">
            <a:spLocks/>
          </p:cNvSpPr>
          <p:nvPr/>
        </p:nvSpPr>
        <p:spPr>
          <a:xfrm>
            <a:off x="6386043" y="3111173"/>
            <a:ext cx="5490272" cy="8294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Synthetic unit hydrograph</a:t>
            </a:r>
          </a:p>
          <a:p>
            <a:r>
              <a:rPr lang="en-US" sz="2000" dirty="0">
                <a:latin typeface="Times New Roman" panose="02020603050405020304" pitchFamily="18" charset="0"/>
                <a:cs typeface="Times New Roman" panose="02020603050405020304" pitchFamily="18" charset="0"/>
              </a:rPr>
              <a:t>Rainfall / flow regression (2 years of data)</a:t>
            </a:r>
          </a:p>
          <a:p>
            <a:pPr marL="0" indent="0">
              <a:buNone/>
            </a:pPr>
            <a:endParaRPr lang="en-US" sz="2000" dirty="0">
              <a:latin typeface="Times New Roman" panose="02020603050405020304" pitchFamily="18" charset="0"/>
              <a:cs typeface="Times New Roman" panose="02020603050405020304" pitchFamily="18" charset="0"/>
            </a:endParaRPr>
          </a:p>
        </p:txBody>
      </p:sp>
      <p:sp>
        <p:nvSpPr>
          <p:cNvPr id="11" name="Subtitle 2">
            <a:extLst>
              <a:ext uri="{FF2B5EF4-FFF2-40B4-BE49-F238E27FC236}">
                <a16:creationId xmlns:a16="http://schemas.microsoft.com/office/drawing/2014/main" id="{95F9E4BB-C444-4E88-B2C3-C865F576DFF9}"/>
              </a:ext>
            </a:extLst>
          </p:cNvPr>
          <p:cNvSpPr txBox="1">
            <a:spLocks/>
          </p:cNvSpPr>
          <p:nvPr/>
        </p:nvSpPr>
        <p:spPr>
          <a:xfrm>
            <a:off x="582386" y="4948939"/>
            <a:ext cx="4751405" cy="8153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Methods chosen to model RDII</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in this study</a:t>
            </a:r>
            <a:br>
              <a:rPr lang="en-US" sz="16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endParaRPr lang="fi-FI" dirty="0">
              <a:latin typeface="Times New Roman" panose="02020603050405020304" pitchFamily="18" charset="0"/>
              <a:cs typeface="Times New Roman" panose="02020603050405020304" pitchFamily="18" charset="0"/>
            </a:endParaRPr>
          </a:p>
        </p:txBody>
      </p:sp>
      <p:sp>
        <p:nvSpPr>
          <p:cNvPr id="12" name="Subtitle 2">
            <a:extLst>
              <a:ext uri="{FF2B5EF4-FFF2-40B4-BE49-F238E27FC236}">
                <a16:creationId xmlns:a16="http://schemas.microsoft.com/office/drawing/2014/main" id="{09357BA5-C2E6-4318-BF6D-61E253F1899F}"/>
              </a:ext>
            </a:extLst>
          </p:cNvPr>
          <p:cNvSpPr txBox="1">
            <a:spLocks/>
          </p:cNvSpPr>
          <p:nvPr/>
        </p:nvSpPr>
        <p:spPr>
          <a:xfrm>
            <a:off x="6386043" y="4948939"/>
            <a:ext cx="5490272" cy="8294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RTK  unit hydrograph</a:t>
            </a:r>
          </a:p>
          <a:p>
            <a:r>
              <a:rPr lang="en-US" sz="2000" dirty="0">
                <a:latin typeface="Times New Roman" panose="02020603050405020304" pitchFamily="18" charset="0"/>
                <a:cs typeface="Times New Roman" panose="02020603050405020304" pitchFamily="18" charset="0"/>
              </a:rPr>
              <a:t>Physics-based model</a:t>
            </a:r>
          </a:p>
          <a:p>
            <a:pPr marL="0" indent="0">
              <a:buNone/>
            </a:pPr>
            <a:endParaRPr lang="en-US" sz="2000" dirty="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FA4B34FE-ED91-46E6-A8F0-36C53B6C5E29}"/>
              </a:ext>
            </a:extLst>
          </p:cNvPr>
          <p:cNvSpPr/>
          <p:nvPr/>
        </p:nvSpPr>
        <p:spPr>
          <a:xfrm>
            <a:off x="6618513" y="4844143"/>
            <a:ext cx="2416629" cy="1019196"/>
          </a:xfrm>
          <a:prstGeom prst="rect">
            <a:avLst/>
          </a:prstGeom>
          <a:noFill/>
          <a:ln>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EBE13A92-99B8-42E1-8AC5-FDD769E3A668}"/>
              </a:ext>
            </a:extLst>
          </p:cNvPr>
          <p:cNvSpPr txBox="1">
            <a:spLocks/>
          </p:cNvSpPr>
          <p:nvPr/>
        </p:nvSpPr>
        <p:spPr>
          <a:xfrm>
            <a:off x="9035142" y="5189666"/>
            <a:ext cx="1058172" cy="3281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sz="2000" dirty="0">
                <a:latin typeface="Times New Roman" panose="02020603050405020304" pitchFamily="18" charset="0"/>
                <a:cs typeface="Times New Roman" panose="02020603050405020304" pitchFamily="18" charset="0"/>
              </a:rPr>
              <a:t>SWMM</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281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animBg="1"/>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D76FA74-939A-4E9A-9A8E-25C4540E897D}"/>
              </a:ext>
            </a:extLst>
          </p:cNvPr>
          <p:cNvSpPr>
            <a:spLocks noGrp="1"/>
          </p:cNvSpPr>
          <p:nvPr>
            <p:ph type="ftr" sz="quarter" idx="11"/>
          </p:nvPr>
        </p:nvSpPr>
        <p:spPr>
          <a:xfrm>
            <a:off x="619126" y="6407145"/>
            <a:ext cx="10953748" cy="359004"/>
          </a:xfrm>
        </p:spPr>
        <p:txBody>
          <a:bodyPr/>
          <a:lstStyle/>
          <a:p>
            <a:r>
              <a:rPr lang="fi-FI" dirty="0">
                <a:solidFill>
                  <a:schemeClr val="bg2">
                    <a:lumMod val="90000"/>
                  </a:schemeClr>
                </a:solidFill>
                <a:latin typeface="Verdana" panose="020B0604030504040204" pitchFamily="34" charset="0"/>
                <a:ea typeface="Verdana" panose="020B0604030504040204" pitchFamily="34" charset="0"/>
              </a:rPr>
              <a:t>Introduction</a:t>
            </a:r>
            <a:r>
              <a:rPr lang="fi-FI" dirty="0">
                <a:solidFill>
                  <a:schemeClr val="tx1"/>
                </a:solidFill>
                <a:latin typeface="Verdana" panose="020B0604030504040204" pitchFamily="34" charset="0"/>
                <a:ea typeface="Verdana" panose="020B0604030504040204" pitchFamily="34" charset="0"/>
              </a:rPr>
              <a:t>	</a:t>
            </a:r>
            <a:r>
              <a:rPr lang="fi-FI" dirty="0">
                <a:solidFill>
                  <a:schemeClr val="bg2">
                    <a:lumMod val="90000"/>
                  </a:schemeClr>
                </a:solidFill>
                <a:latin typeface="Verdana" panose="020B0604030504040204" pitchFamily="34" charset="0"/>
                <a:ea typeface="Verdana" panose="020B0604030504040204" pitchFamily="34" charset="0"/>
              </a:rPr>
              <a:t>Methodology	</a:t>
            </a:r>
            <a:r>
              <a:rPr lang="fi-FI" u="sng" dirty="0">
                <a:solidFill>
                  <a:schemeClr val="tx1"/>
                </a:solidFill>
                <a:latin typeface="Verdana" panose="020B0604030504040204" pitchFamily="34" charset="0"/>
                <a:ea typeface="Verdana" panose="020B0604030504040204" pitchFamily="34" charset="0"/>
              </a:rPr>
              <a:t>Sewer model</a:t>
            </a:r>
            <a:r>
              <a:rPr lang="fi-FI" dirty="0">
                <a:solidFill>
                  <a:schemeClr val="bg2">
                    <a:lumMod val="90000"/>
                  </a:schemeClr>
                </a:solidFill>
                <a:latin typeface="Verdana" panose="020B0604030504040204" pitchFamily="34" charset="0"/>
                <a:ea typeface="Verdana" panose="020B0604030504040204" pitchFamily="34" charset="0"/>
              </a:rPr>
              <a:t>	Case study		Results and conclusions</a:t>
            </a:r>
            <a:r>
              <a:rPr lang="fi-FI" dirty="0">
                <a:solidFill>
                  <a:schemeClr val="bg2">
                    <a:lumMod val="90000"/>
                  </a:schemeClr>
                </a:solidFill>
              </a:rPr>
              <a:t>	</a:t>
            </a:r>
            <a:r>
              <a:rPr lang="fi-FI" dirty="0"/>
              <a:t>	</a:t>
            </a:r>
            <a:endParaRPr lang="en-US" dirty="0"/>
          </a:p>
        </p:txBody>
      </p:sp>
      <p:sp>
        <p:nvSpPr>
          <p:cNvPr id="5" name="Slide Number Placeholder 4">
            <a:extLst>
              <a:ext uri="{FF2B5EF4-FFF2-40B4-BE49-F238E27FC236}">
                <a16:creationId xmlns:a16="http://schemas.microsoft.com/office/drawing/2014/main" id="{1CD51536-1A68-4CAB-839C-B132471A3ACF}"/>
              </a:ext>
            </a:extLst>
          </p:cNvPr>
          <p:cNvSpPr>
            <a:spLocks noGrp="1"/>
          </p:cNvSpPr>
          <p:nvPr>
            <p:ph type="sldNum" sz="quarter" idx="12"/>
          </p:nvPr>
        </p:nvSpPr>
        <p:spPr>
          <a:xfrm>
            <a:off x="9133115" y="6423249"/>
            <a:ext cx="2743200" cy="365125"/>
          </a:xfrm>
        </p:spPr>
        <p:txBody>
          <a:bodyPr/>
          <a:lstStyle/>
          <a:p>
            <a:fld id="{A07B9C02-8A55-4E8A-B3BA-C6B311F782CD}" type="slidenum">
              <a:rPr lang="en-US" smtClean="0"/>
              <a:t>9</a:t>
            </a:fld>
            <a:endParaRPr lang="en-US" dirty="0"/>
          </a:p>
        </p:txBody>
      </p:sp>
      <p:sp>
        <p:nvSpPr>
          <p:cNvPr id="6" name="Subtitle 2">
            <a:extLst>
              <a:ext uri="{FF2B5EF4-FFF2-40B4-BE49-F238E27FC236}">
                <a16:creationId xmlns:a16="http://schemas.microsoft.com/office/drawing/2014/main" id="{5D7FC710-D781-4268-AF00-984012F08F04}"/>
              </a:ext>
            </a:extLst>
          </p:cNvPr>
          <p:cNvSpPr txBox="1">
            <a:spLocks/>
          </p:cNvSpPr>
          <p:nvPr/>
        </p:nvSpPr>
        <p:spPr>
          <a:xfrm>
            <a:off x="582386" y="174534"/>
            <a:ext cx="11027228" cy="5840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b="1" dirty="0">
                <a:latin typeface="Times New Roman" panose="02020603050405020304" pitchFamily="18" charset="0"/>
                <a:cs typeface="Times New Roman" panose="02020603050405020304" pitchFamily="18" charset="0"/>
              </a:rPr>
              <a:t>RTK unit hydrograph method</a:t>
            </a:r>
            <a:endParaRPr lang="en-US"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7C6AA5F-A9FF-4D3A-8DF3-939526066DCC}"/>
              </a:ext>
            </a:extLst>
          </p:cNvPr>
          <p:cNvPicPr>
            <a:picLocks noChangeAspect="1"/>
          </p:cNvPicPr>
          <p:nvPr/>
        </p:nvPicPr>
        <p:blipFill>
          <a:blip r:embed="rId3"/>
          <a:stretch>
            <a:fillRect/>
          </a:stretch>
        </p:blipFill>
        <p:spPr>
          <a:xfrm>
            <a:off x="619126" y="1055914"/>
            <a:ext cx="3948202" cy="5072841"/>
          </a:xfrm>
          <a:prstGeom prst="rect">
            <a:avLst/>
          </a:prstGeom>
        </p:spPr>
      </p:pic>
      <p:sp>
        <p:nvSpPr>
          <p:cNvPr id="7" name="Rectangle 6">
            <a:extLst>
              <a:ext uri="{FF2B5EF4-FFF2-40B4-BE49-F238E27FC236}">
                <a16:creationId xmlns:a16="http://schemas.microsoft.com/office/drawing/2014/main" id="{96FFFE5A-BCAA-4BEB-AE2F-BF2EA635280D}"/>
              </a:ext>
            </a:extLst>
          </p:cNvPr>
          <p:cNvSpPr/>
          <p:nvPr/>
        </p:nvSpPr>
        <p:spPr>
          <a:xfrm>
            <a:off x="5664260" y="2776710"/>
            <a:ext cx="1371600" cy="96399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FCA5539-C340-46D7-B865-D3375BABF8FC}"/>
              </a:ext>
            </a:extLst>
          </p:cNvPr>
          <p:cNvSpPr/>
          <p:nvPr/>
        </p:nvSpPr>
        <p:spPr>
          <a:xfrm>
            <a:off x="5664260" y="3537533"/>
            <a:ext cx="1371600" cy="1933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64B1840C-3037-4B98-A2D6-20975CA1DFC4}"/>
              </a:ext>
            </a:extLst>
          </p:cNvPr>
          <p:cNvSpPr/>
          <p:nvPr/>
        </p:nvSpPr>
        <p:spPr>
          <a:xfrm>
            <a:off x="5813585" y="2053427"/>
            <a:ext cx="185057" cy="584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E0F8E6C8-AFFC-4FD0-B197-CFB7CBB89635}"/>
              </a:ext>
            </a:extLst>
          </p:cNvPr>
          <p:cNvSpPr/>
          <p:nvPr/>
        </p:nvSpPr>
        <p:spPr>
          <a:xfrm>
            <a:off x="6726391" y="2082198"/>
            <a:ext cx="185057" cy="5840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952A1D2B-2B8F-4AEE-B4B2-7D5459D2CB78}"/>
              </a:ext>
            </a:extLst>
          </p:cNvPr>
          <p:cNvSpPr txBox="1">
            <a:spLocks/>
          </p:cNvSpPr>
          <p:nvPr/>
        </p:nvSpPr>
        <p:spPr>
          <a:xfrm>
            <a:off x="5475373" y="1717803"/>
            <a:ext cx="920614" cy="3585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Times New Roman" panose="02020603050405020304" pitchFamily="18" charset="0"/>
                <a:cs typeface="Times New Roman" panose="02020603050405020304" pitchFamily="18" charset="0"/>
              </a:rPr>
              <a:t>Rainfall</a:t>
            </a:r>
            <a:br>
              <a:rPr lang="en-US" sz="16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endParaRPr lang="fi-FI" sz="2000" dirty="0">
              <a:latin typeface="Times New Roman" panose="02020603050405020304" pitchFamily="18" charset="0"/>
              <a:cs typeface="Times New Roman" panose="02020603050405020304" pitchFamily="18" charset="0"/>
            </a:endParaRPr>
          </a:p>
        </p:txBody>
      </p:sp>
      <p:sp>
        <p:nvSpPr>
          <p:cNvPr id="12" name="Subtitle 2">
            <a:extLst>
              <a:ext uri="{FF2B5EF4-FFF2-40B4-BE49-F238E27FC236}">
                <a16:creationId xmlns:a16="http://schemas.microsoft.com/office/drawing/2014/main" id="{D6F8A234-8C11-4225-B24D-35096EB9E00C}"/>
              </a:ext>
            </a:extLst>
          </p:cNvPr>
          <p:cNvSpPr txBox="1">
            <a:spLocks/>
          </p:cNvSpPr>
          <p:nvPr/>
        </p:nvSpPr>
        <p:spPr>
          <a:xfrm>
            <a:off x="6350060" y="1714778"/>
            <a:ext cx="1025594" cy="3585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Times New Roman" panose="02020603050405020304" pitchFamily="18" charset="0"/>
                <a:cs typeface="Times New Roman" panose="02020603050405020304" pitchFamily="18" charset="0"/>
              </a:rPr>
              <a:t>Snowmelt</a:t>
            </a:r>
            <a:br>
              <a:rPr lang="en-US" sz="16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endParaRPr lang="fi-FI" sz="2000" dirty="0">
              <a:latin typeface="Times New Roman" panose="02020603050405020304" pitchFamily="18" charset="0"/>
              <a:cs typeface="Times New Roman" panose="02020603050405020304" pitchFamily="18" charset="0"/>
            </a:endParaRPr>
          </a:p>
        </p:txBody>
      </p:sp>
      <p:sp>
        <p:nvSpPr>
          <p:cNvPr id="19" name="Subtitle 2">
            <a:extLst>
              <a:ext uri="{FF2B5EF4-FFF2-40B4-BE49-F238E27FC236}">
                <a16:creationId xmlns:a16="http://schemas.microsoft.com/office/drawing/2014/main" id="{39D12F9D-3E6E-45CA-BEE7-D00F313B958F}"/>
              </a:ext>
            </a:extLst>
          </p:cNvPr>
          <p:cNvSpPr txBox="1">
            <a:spLocks/>
          </p:cNvSpPr>
          <p:nvPr/>
        </p:nvSpPr>
        <p:spPr>
          <a:xfrm>
            <a:off x="8863320" y="251977"/>
            <a:ext cx="3030098" cy="1289970"/>
          </a:xfrm>
          <a:prstGeom prst="rect">
            <a:avLst/>
          </a:prstGeom>
          <a:solidFill>
            <a:schemeClr val="accent1">
              <a:lumMod val="20000"/>
              <a:lumOff val="80000"/>
            </a:scheme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latin typeface="Times New Roman" panose="02020603050405020304" pitchFamily="18" charset="0"/>
                <a:cs typeface="Times New Roman" panose="02020603050405020304" pitchFamily="18" charset="0"/>
              </a:rPr>
              <a:t>While</a:t>
            </a:r>
            <a:r>
              <a:rPr lang="en-US" sz="1400" dirty="0">
                <a:latin typeface="Times New Roman" panose="02020603050405020304" pitchFamily="18" charset="0"/>
                <a:cs typeface="Times New Roman" panose="02020603050405020304" pitchFamily="18" charset="0"/>
              </a:rPr>
              <a:t> precipitation = True</a:t>
            </a:r>
          </a:p>
          <a:p>
            <a:pPr marL="0" indent="0">
              <a:buNone/>
            </a:pPr>
            <a:r>
              <a:rPr lang="en-US" sz="14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If</a:t>
            </a:r>
            <a:r>
              <a:rPr lang="en-US" sz="1400" dirty="0">
                <a:latin typeface="Times New Roman" panose="02020603050405020304" pitchFamily="18" charset="0"/>
                <a:cs typeface="Times New Roman" panose="02020603050405020304" pitchFamily="18" charset="0"/>
              </a:rPr>
              <a:t>  (Temperature &gt; 0,5°C):</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             Add rainfall to effective prec.</a:t>
            </a:r>
          </a:p>
          <a:p>
            <a:pPr marL="0" indent="0">
              <a:buNone/>
            </a:pPr>
            <a:r>
              <a:rPr lang="en-US" sz="14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Else:</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             nothing  </a:t>
            </a:r>
            <a:r>
              <a:rPr lang="en-US" sz="1400" i="1" dirty="0">
                <a:latin typeface="Times New Roman" panose="02020603050405020304" pitchFamily="18" charset="0"/>
                <a:cs typeface="Times New Roman" panose="02020603050405020304" pitchFamily="18" charset="0"/>
              </a:rPr>
              <a:t>#snow accumulation</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	</a:t>
            </a:r>
            <a:endParaRPr lang="fi-FI" sz="2000" dirty="0">
              <a:latin typeface="Times New Roman" panose="02020603050405020304" pitchFamily="18" charset="0"/>
              <a:cs typeface="Times New Roman" panose="02020603050405020304" pitchFamily="18" charset="0"/>
            </a:endParaRPr>
          </a:p>
        </p:txBody>
      </p:sp>
      <p:sp>
        <p:nvSpPr>
          <p:cNvPr id="21" name="Subtitle 2">
            <a:extLst>
              <a:ext uri="{FF2B5EF4-FFF2-40B4-BE49-F238E27FC236}">
                <a16:creationId xmlns:a16="http://schemas.microsoft.com/office/drawing/2014/main" id="{078CE2ED-7DA5-4884-BC6F-C7345F659FE6}"/>
              </a:ext>
            </a:extLst>
          </p:cNvPr>
          <p:cNvSpPr txBox="1">
            <a:spLocks/>
          </p:cNvSpPr>
          <p:nvPr/>
        </p:nvSpPr>
        <p:spPr>
          <a:xfrm>
            <a:off x="8771467" y="1647928"/>
            <a:ext cx="3307643" cy="943091"/>
          </a:xfrm>
          <a:prstGeom prst="rect">
            <a:avLst/>
          </a:prstGeom>
          <a:solidFill>
            <a:schemeClr val="accent1">
              <a:lumMod val="20000"/>
              <a:lumOff val="80000"/>
            </a:scheme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br>
              <a:rPr lang="en-US" sz="1400" dirty="0">
                <a:latin typeface="Times New Roman" panose="02020603050405020304" pitchFamily="18" charset="0"/>
                <a:cs typeface="Times New Roman" panose="02020603050405020304" pitchFamily="18" charset="0"/>
              </a:rPr>
            </a:br>
            <a:r>
              <a:rPr lang="en-US" sz="1400" b="1" dirty="0">
                <a:latin typeface="Times New Roman" panose="02020603050405020304" pitchFamily="18" charset="0"/>
                <a:cs typeface="Times New Roman" panose="02020603050405020304" pitchFamily="18" charset="0"/>
              </a:rPr>
              <a:t>When</a:t>
            </a:r>
            <a:r>
              <a:rPr lang="en-US" sz="1400" dirty="0">
                <a:latin typeface="Times New Roman" panose="02020603050405020304" pitchFamily="18" charset="0"/>
                <a:cs typeface="Times New Roman" panose="02020603050405020304" pitchFamily="18" charset="0"/>
              </a:rPr>
              <a:t>  snowdepth </a:t>
            </a:r>
            <a:r>
              <a:rPr lang="en-US" sz="2400" i="1" baseline="30000" dirty="0">
                <a:latin typeface="Times New Roman" panose="02020603050405020304" pitchFamily="18" charset="0"/>
                <a:cs typeface="Times New Roman" panose="02020603050405020304" pitchFamily="18" charset="0"/>
              </a:rPr>
              <a:t>t</a:t>
            </a:r>
            <a:r>
              <a:rPr lang="en-US" sz="1400" i="1"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&lt;  snowdepth </a:t>
            </a:r>
            <a:r>
              <a:rPr lang="en-US" sz="2400" i="1" baseline="30000" dirty="0">
                <a:latin typeface="Times New Roman" panose="02020603050405020304" pitchFamily="18" charset="0"/>
                <a:cs typeface="Times New Roman" panose="02020603050405020304" pitchFamily="18" charset="0"/>
              </a:rPr>
              <a:t>(t – 1)</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snowdepth </a:t>
            </a:r>
            <a:r>
              <a:rPr lang="en-US" sz="2400" i="1" baseline="30000" dirty="0">
                <a:latin typeface="Times New Roman" panose="02020603050405020304" pitchFamily="18" charset="0"/>
                <a:cs typeface="Times New Roman" panose="02020603050405020304" pitchFamily="18" charset="0"/>
              </a:rPr>
              <a:t>t </a:t>
            </a:r>
            <a:r>
              <a:rPr lang="en-US" sz="1400" dirty="0">
                <a:latin typeface="Times New Roman" panose="02020603050405020304" pitchFamily="18" charset="0"/>
                <a:cs typeface="Times New Roman" panose="02020603050405020304" pitchFamily="18" charset="0"/>
              </a:rPr>
              <a:t>x 0,1    </a:t>
            </a:r>
            <a:r>
              <a:rPr lang="en-US" sz="1400" i="1" dirty="0">
                <a:latin typeface="Times New Roman" panose="02020603050405020304" pitchFamily="18" charset="0"/>
                <a:cs typeface="Times New Roman" panose="02020603050405020304" pitchFamily="18" charset="0"/>
              </a:rPr>
              <a:t>#1cm -&gt;  10mm</a:t>
            </a:r>
            <a:endParaRPr lang="en-US" sz="1400" dirty="0">
              <a:latin typeface="Times New Roman" panose="02020603050405020304" pitchFamily="18" charset="0"/>
              <a:cs typeface="Times New Roman" panose="02020603050405020304" pitchFamily="18" charset="0"/>
            </a:endParaRP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	</a:t>
            </a:r>
            <a:endParaRPr lang="fi-FI" sz="2000" dirty="0">
              <a:latin typeface="Times New Roman" panose="02020603050405020304" pitchFamily="18" charset="0"/>
              <a:cs typeface="Times New Roman" panose="02020603050405020304" pitchFamily="18" charset="0"/>
            </a:endParaRPr>
          </a:p>
        </p:txBody>
      </p:sp>
      <p:cxnSp>
        <p:nvCxnSpPr>
          <p:cNvPr id="24" name="Straight Arrow Connector 23">
            <a:extLst>
              <a:ext uri="{FF2B5EF4-FFF2-40B4-BE49-F238E27FC236}">
                <a16:creationId xmlns:a16="http://schemas.microsoft.com/office/drawing/2014/main" id="{D5C0FFDB-FE60-4DBA-95EE-F60BFE2A469A}"/>
              </a:ext>
            </a:extLst>
          </p:cNvPr>
          <p:cNvCxnSpPr>
            <a:cxnSpLocks/>
            <a:stCxn id="19" idx="1"/>
            <a:endCxn id="12" idx="3"/>
          </p:cNvCxnSpPr>
          <p:nvPr/>
        </p:nvCxnSpPr>
        <p:spPr>
          <a:xfrm flipH="1">
            <a:off x="7375654" y="896962"/>
            <a:ext cx="1487666" cy="997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583FDF0-46C4-46B4-B380-0BA540AE7012}"/>
              </a:ext>
            </a:extLst>
          </p:cNvPr>
          <p:cNvCxnSpPr>
            <a:cxnSpLocks/>
            <a:stCxn id="21" idx="1"/>
            <a:endCxn id="12" idx="3"/>
          </p:cNvCxnSpPr>
          <p:nvPr/>
        </p:nvCxnSpPr>
        <p:spPr>
          <a:xfrm flipH="1" flipV="1">
            <a:off x="7375654" y="1894073"/>
            <a:ext cx="1395813" cy="225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Subtitle 2">
            <a:extLst>
              <a:ext uri="{FF2B5EF4-FFF2-40B4-BE49-F238E27FC236}">
                <a16:creationId xmlns:a16="http://schemas.microsoft.com/office/drawing/2014/main" id="{CDBBC78E-5DEC-46CE-965E-9D2670C49F5B}"/>
              </a:ext>
            </a:extLst>
          </p:cNvPr>
          <p:cNvSpPr txBox="1">
            <a:spLocks/>
          </p:cNvSpPr>
          <p:nvPr/>
        </p:nvSpPr>
        <p:spPr>
          <a:xfrm>
            <a:off x="5710187" y="2840944"/>
            <a:ext cx="1371600" cy="3585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Times New Roman" panose="02020603050405020304" pitchFamily="18" charset="0"/>
                <a:cs typeface="Times New Roman" panose="02020603050405020304" pitchFamily="18" charset="0"/>
              </a:rPr>
              <a:t>Initial Abstraction </a:t>
            </a:r>
            <a:br>
              <a:rPr lang="en-US" sz="16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endParaRPr lang="fi-FI" sz="2000" dirty="0">
              <a:latin typeface="Times New Roman" panose="02020603050405020304" pitchFamily="18" charset="0"/>
              <a:cs typeface="Times New Roman" panose="02020603050405020304" pitchFamily="18" charset="0"/>
            </a:endParaRPr>
          </a:p>
        </p:txBody>
      </p:sp>
      <p:sp>
        <p:nvSpPr>
          <p:cNvPr id="30" name="Rectangle 29">
            <a:extLst>
              <a:ext uri="{FF2B5EF4-FFF2-40B4-BE49-F238E27FC236}">
                <a16:creationId xmlns:a16="http://schemas.microsoft.com/office/drawing/2014/main" id="{5960A5C4-6A9D-4F81-AF7C-616BCC4BBCE1}"/>
              </a:ext>
            </a:extLst>
          </p:cNvPr>
          <p:cNvSpPr/>
          <p:nvPr/>
        </p:nvSpPr>
        <p:spPr>
          <a:xfrm>
            <a:off x="7031656" y="3226927"/>
            <a:ext cx="61529" cy="160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B8908083-C827-4DFC-97B2-35F4DB43FEE9}"/>
              </a:ext>
            </a:extLst>
          </p:cNvPr>
          <p:cNvCxnSpPr>
            <a:cxnSpLocks/>
          </p:cNvCxnSpPr>
          <p:nvPr/>
        </p:nvCxnSpPr>
        <p:spPr>
          <a:xfrm>
            <a:off x="7031655" y="3414736"/>
            <a:ext cx="1428926" cy="97607"/>
          </a:xfrm>
          <a:prstGeom prst="line">
            <a:avLst/>
          </a:prstGeom>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EF9D7F35-D5B7-4557-A8D4-62CF9CD6C622}"/>
              </a:ext>
            </a:extLst>
          </p:cNvPr>
          <p:cNvSpPr/>
          <p:nvPr/>
        </p:nvSpPr>
        <p:spPr>
          <a:xfrm>
            <a:off x="5698713" y="2690703"/>
            <a:ext cx="1302693" cy="2099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1F9B7778-5AF5-4C49-8200-92EECAB9EE06}"/>
              </a:ext>
            </a:extLst>
          </p:cNvPr>
          <p:cNvCxnSpPr>
            <a:cxnSpLocks/>
          </p:cNvCxnSpPr>
          <p:nvPr/>
        </p:nvCxnSpPr>
        <p:spPr>
          <a:xfrm>
            <a:off x="7031655" y="3197822"/>
            <a:ext cx="1428926" cy="109313"/>
          </a:xfrm>
          <a:prstGeom prst="line">
            <a:avLst/>
          </a:prstGeom>
        </p:spPr>
        <p:style>
          <a:lnRef idx="1">
            <a:schemeClr val="accent1"/>
          </a:lnRef>
          <a:fillRef idx="0">
            <a:schemeClr val="accent1"/>
          </a:fillRef>
          <a:effectRef idx="0">
            <a:schemeClr val="accent1"/>
          </a:effectRef>
          <a:fontRef idx="minor">
            <a:schemeClr val="tx1"/>
          </a:fontRef>
        </p:style>
      </p:cxnSp>
      <p:sp>
        <p:nvSpPr>
          <p:cNvPr id="42" name="Subtitle 2">
            <a:extLst>
              <a:ext uri="{FF2B5EF4-FFF2-40B4-BE49-F238E27FC236}">
                <a16:creationId xmlns:a16="http://schemas.microsoft.com/office/drawing/2014/main" id="{0C9088D5-658F-4FFB-B670-7EF669384D25}"/>
              </a:ext>
            </a:extLst>
          </p:cNvPr>
          <p:cNvSpPr txBox="1">
            <a:spLocks/>
          </p:cNvSpPr>
          <p:nvPr/>
        </p:nvSpPr>
        <p:spPr>
          <a:xfrm>
            <a:off x="8365104" y="3611231"/>
            <a:ext cx="2013265" cy="359004"/>
          </a:xfrm>
          <a:prstGeom prst="rect">
            <a:avLst/>
          </a:prstGeom>
          <a:ln>
            <a:solidFill>
              <a:schemeClr val="accent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Times New Roman" panose="02020603050405020304" pitchFamily="18" charset="0"/>
                <a:cs typeface="Times New Roman" panose="02020603050405020304" pitchFamily="18" charset="0"/>
              </a:rPr>
              <a:t>RTK Unit hydrograph</a:t>
            </a:r>
            <a:br>
              <a:rPr lang="en-US" sz="16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endParaRPr lang="fi-FI" sz="2000" dirty="0">
              <a:latin typeface="Times New Roman" panose="02020603050405020304" pitchFamily="18" charset="0"/>
              <a:cs typeface="Times New Roman" panose="02020603050405020304" pitchFamily="18" charset="0"/>
            </a:endParaRPr>
          </a:p>
        </p:txBody>
      </p:sp>
      <p:cxnSp>
        <p:nvCxnSpPr>
          <p:cNvPr id="50" name="Straight Connector 49">
            <a:extLst>
              <a:ext uri="{FF2B5EF4-FFF2-40B4-BE49-F238E27FC236}">
                <a16:creationId xmlns:a16="http://schemas.microsoft.com/office/drawing/2014/main" id="{A98CD672-B929-4AC9-951F-CB2BEF2A8E45}"/>
              </a:ext>
            </a:extLst>
          </p:cNvPr>
          <p:cNvCxnSpPr>
            <a:cxnSpLocks/>
          </p:cNvCxnSpPr>
          <p:nvPr/>
        </p:nvCxnSpPr>
        <p:spPr>
          <a:xfrm>
            <a:off x="6255628" y="3719800"/>
            <a:ext cx="0" cy="347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E34ED7C-8765-4A76-9185-6CD6F807D686}"/>
              </a:ext>
            </a:extLst>
          </p:cNvPr>
          <p:cNvCxnSpPr>
            <a:cxnSpLocks/>
          </p:cNvCxnSpPr>
          <p:nvPr/>
        </p:nvCxnSpPr>
        <p:spPr>
          <a:xfrm>
            <a:off x="6458828" y="3730912"/>
            <a:ext cx="0" cy="347770"/>
          </a:xfrm>
          <a:prstGeom prst="line">
            <a:avLst/>
          </a:prstGeom>
        </p:spPr>
        <p:style>
          <a:lnRef idx="1">
            <a:schemeClr val="accent1"/>
          </a:lnRef>
          <a:fillRef idx="0">
            <a:schemeClr val="accent1"/>
          </a:fillRef>
          <a:effectRef idx="0">
            <a:schemeClr val="accent1"/>
          </a:effectRef>
          <a:fontRef idx="minor">
            <a:schemeClr val="tx1"/>
          </a:fontRef>
        </p:style>
      </p:cxnSp>
      <p:sp>
        <p:nvSpPr>
          <p:cNvPr id="55" name="Subtitle 2">
            <a:extLst>
              <a:ext uri="{FF2B5EF4-FFF2-40B4-BE49-F238E27FC236}">
                <a16:creationId xmlns:a16="http://schemas.microsoft.com/office/drawing/2014/main" id="{FD989A80-DD95-4B00-BE8D-50438B377647}"/>
              </a:ext>
            </a:extLst>
          </p:cNvPr>
          <p:cNvSpPr txBox="1">
            <a:spLocks/>
          </p:cNvSpPr>
          <p:nvPr/>
        </p:nvSpPr>
        <p:spPr>
          <a:xfrm>
            <a:off x="5773213" y="4058349"/>
            <a:ext cx="1190933" cy="4276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latin typeface="Times New Roman" panose="02020603050405020304" pitchFamily="18" charset="0"/>
                <a:cs typeface="Times New Roman" panose="02020603050405020304" pitchFamily="18" charset="0"/>
              </a:rPr>
              <a:t>Drec [mm/day]</a:t>
            </a:r>
            <a:br>
              <a:rPr lang="en-US" sz="16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endParaRPr lang="fi-FI" sz="2000" dirty="0">
              <a:latin typeface="Times New Roman" panose="02020603050405020304" pitchFamily="18" charset="0"/>
              <a:cs typeface="Times New Roman" panose="02020603050405020304" pitchFamily="18" charset="0"/>
            </a:endParaRPr>
          </a:p>
        </p:txBody>
      </p:sp>
      <p:sp>
        <p:nvSpPr>
          <p:cNvPr id="56" name="Subtitle 2">
            <a:extLst>
              <a:ext uri="{FF2B5EF4-FFF2-40B4-BE49-F238E27FC236}">
                <a16:creationId xmlns:a16="http://schemas.microsoft.com/office/drawing/2014/main" id="{3F471411-0455-4AC4-89AF-3E6F3661015D}"/>
              </a:ext>
            </a:extLst>
          </p:cNvPr>
          <p:cNvSpPr txBox="1">
            <a:spLocks/>
          </p:cNvSpPr>
          <p:nvPr/>
        </p:nvSpPr>
        <p:spPr>
          <a:xfrm>
            <a:off x="4823487" y="3505979"/>
            <a:ext cx="1190933" cy="4276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latin typeface="Times New Roman" panose="02020603050405020304" pitchFamily="18" charset="0"/>
                <a:cs typeface="Times New Roman" panose="02020603050405020304" pitchFamily="18" charset="0"/>
              </a:rPr>
              <a:t>Do [mm]</a:t>
            </a:r>
            <a:br>
              <a:rPr lang="en-US" sz="16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endParaRPr lang="fi-FI" sz="2000" dirty="0">
              <a:latin typeface="Times New Roman" panose="02020603050405020304" pitchFamily="18" charset="0"/>
              <a:cs typeface="Times New Roman" panose="02020603050405020304" pitchFamily="18" charset="0"/>
            </a:endParaRPr>
          </a:p>
        </p:txBody>
      </p:sp>
      <p:cxnSp>
        <p:nvCxnSpPr>
          <p:cNvPr id="66" name="Straight Arrow Connector 65">
            <a:extLst>
              <a:ext uri="{FF2B5EF4-FFF2-40B4-BE49-F238E27FC236}">
                <a16:creationId xmlns:a16="http://schemas.microsoft.com/office/drawing/2014/main" id="{FB6ED439-463F-45A9-B55A-0F6361743B3F}"/>
              </a:ext>
            </a:extLst>
          </p:cNvPr>
          <p:cNvCxnSpPr>
            <a:cxnSpLocks/>
          </p:cNvCxnSpPr>
          <p:nvPr/>
        </p:nvCxnSpPr>
        <p:spPr>
          <a:xfrm flipV="1">
            <a:off x="5573005" y="3512343"/>
            <a:ext cx="0" cy="22836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C5CD6CB-E0A9-48D0-A5E4-995DF9A486E8}"/>
              </a:ext>
            </a:extLst>
          </p:cNvPr>
          <p:cNvCxnSpPr>
            <a:cxnSpLocks/>
          </p:cNvCxnSpPr>
          <p:nvPr/>
        </p:nvCxnSpPr>
        <p:spPr>
          <a:xfrm flipV="1">
            <a:off x="7118830" y="3414736"/>
            <a:ext cx="0" cy="32597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3" name="Subtitle 2">
            <a:extLst>
              <a:ext uri="{FF2B5EF4-FFF2-40B4-BE49-F238E27FC236}">
                <a16:creationId xmlns:a16="http://schemas.microsoft.com/office/drawing/2014/main" id="{FE42272B-1B7F-45A5-822C-19E55D15B98C}"/>
              </a:ext>
            </a:extLst>
          </p:cNvPr>
          <p:cNvSpPr txBox="1">
            <a:spLocks/>
          </p:cNvSpPr>
          <p:nvPr/>
        </p:nvSpPr>
        <p:spPr>
          <a:xfrm>
            <a:off x="7081787" y="3463539"/>
            <a:ext cx="1190933" cy="4276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err="1">
                <a:latin typeface="Times New Roman" panose="02020603050405020304" pitchFamily="18" charset="0"/>
                <a:cs typeface="Times New Roman" panose="02020603050405020304" pitchFamily="18" charset="0"/>
              </a:rPr>
              <a:t>Dmax</a:t>
            </a:r>
            <a:r>
              <a:rPr lang="en-US" sz="1200" dirty="0">
                <a:latin typeface="Times New Roman" panose="02020603050405020304" pitchFamily="18" charset="0"/>
                <a:cs typeface="Times New Roman" panose="02020603050405020304" pitchFamily="18" charset="0"/>
              </a:rPr>
              <a:t> [mm]</a:t>
            </a:r>
            <a:br>
              <a:rPr lang="en-US" sz="16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endParaRPr lang="fi-FI" sz="2000" dirty="0">
              <a:latin typeface="Times New Roman" panose="02020603050405020304" pitchFamily="18" charset="0"/>
              <a:cs typeface="Times New Roman" panose="02020603050405020304" pitchFamily="18" charset="0"/>
            </a:endParaRPr>
          </a:p>
        </p:txBody>
      </p:sp>
      <p:cxnSp>
        <p:nvCxnSpPr>
          <p:cNvPr id="76" name="Straight Connector 75">
            <a:extLst>
              <a:ext uri="{FF2B5EF4-FFF2-40B4-BE49-F238E27FC236}">
                <a16:creationId xmlns:a16="http://schemas.microsoft.com/office/drawing/2014/main" id="{EDE02D91-0DF0-40D2-A15A-F980511DA064}"/>
              </a:ext>
            </a:extLst>
          </p:cNvPr>
          <p:cNvCxnSpPr>
            <a:cxnSpLocks/>
          </p:cNvCxnSpPr>
          <p:nvPr/>
        </p:nvCxnSpPr>
        <p:spPr>
          <a:xfrm flipH="1">
            <a:off x="7494856" y="4646824"/>
            <a:ext cx="11474" cy="1465866"/>
          </a:xfrm>
          <a:prstGeom prst="line">
            <a:avLst/>
          </a:prstGeom>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4FB73CE8-54E3-452C-BECB-77DD241D664D}"/>
              </a:ext>
            </a:extLst>
          </p:cNvPr>
          <p:cNvCxnSpPr>
            <a:cxnSpLocks/>
          </p:cNvCxnSpPr>
          <p:nvPr/>
        </p:nvCxnSpPr>
        <p:spPr>
          <a:xfrm flipH="1">
            <a:off x="7494856" y="6112690"/>
            <a:ext cx="1660030" cy="0"/>
          </a:xfrm>
          <a:prstGeom prst="line">
            <a:avLst/>
          </a:prstGeom>
        </p:spPr>
        <p:style>
          <a:lnRef idx="1">
            <a:schemeClr val="dk1"/>
          </a:lnRef>
          <a:fillRef idx="0">
            <a:schemeClr val="dk1"/>
          </a:fillRef>
          <a:effectRef idx="0">
            <a:schemeClr val="dk1"/>
          </a:effectRef>
          <a:fontRef idx="minor">
            <a:schemeClr val="tx1"/>
          </a:fontRef>
        </p:style>
      </p:cxnSp>
      <p:sp>
        <p:nvSpPr>
          <p:cNvPr id="85" name="Freeform: Shape 84">
            <a:extLst>
              <a:ext uri="{FF2B5EF4-FFF2-40B4-BE49-F238E27FC236}">
                <a16:creationId xmlns:a16="http://schemas.microsoft.com/office/drawing/2014/main" id="{32C4B5B4-78B2-4EBE-9A35-37ABC33D324B}"/>
              </a:ext>
            </a:extLst>
          </p:cNvPr>
          <p:cNvSpPr/>
          <p:nvPr/>
        </p:nvSpPr>
        <p:spPr>
          <a:xfrm>
            <a:off x="7565571" y="5028866"/>
            <a:ext cx="1349829" cy="980048"/>
          </a:xfrm>
          <a:custGeom>
            <a:avLst/>
            <a:gdLst>
              <a:gd name="connsiteX0" fmla="*/ 0 w 1349829"/>
              <a:gd name="connsiteY0" fmla="*/ 980048 h 980048"/>
              <a:gd name="connsiteX1" fmla="*/ 174172 w 1349829"/>
              <a:gd name="connsiteY1" fmla="*/ 892963 h 980048"/>
              <a:gd name="connsiteX2" fmla="*/ 217715 w 1349829"/>
              <a:gd name="connsiteY2" fmla="*/ 566391 h 980048"/>
              <a:gd name="connsiteX3" fmla="*/ 272143 w 1349829"/>
              <a:gd name="connsiteY3" fmla="*/ 334 h 980048"/>
              <a:gd name="connsiteX4" fmla="*/ 511629 w 1349829"/>
              <a:gd name="connsiteY4" fmla="*/ 490191 h 980048"/>
              <a:gd name="connsiteX5" fmla="*/ 859972 w 1349829"/>
              <a:gd name="connsiteY5" fmla="*/ 903848 h 980048"/>
              <a:gd name="connsiteX6" fmla="*/ 1349829 w 1349829"/>
              <a:gd name="connsiteY6" fmla="*/ 980048 h 98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9829" h="980048">
                <a:moveTo>
                  <a:pt x="0" y="980048"/>
                </a:moveTo>
                <a:cubicBezTo>
                  <a:pt x="68943" y="970977"/>
                  <a:pt x="137886" y="961906"/>
                  <a:pt x="174172" y="892963"/>
                </a:cubicBezTo>
                <a:cubicBezTo>
                  <a:pt x="210458" y="824020"/>
                  <a:pt x="201386" y="715163"/>
                  <a:pt x="217715" y="566391"/>
                </a:cubicBezTo>
                <a:cubicBezTo>
                  <a:pt x="234044" y="417619"/>
                  <a:pt x="223157" y="13034"/>
                  <a:pt x="272143" y="334"/>
                </a:cubicBezTo>
                <a:cubicBezTo>
                  <a:pt x="321129" y="-12366"/>
                  <a:pt x="413658" y="339605"/>
                  <a:pt x="511629" y="490191"/>
                </a:cubicBezTo>
                <a:cubicBezTo>
                  <a:pt x="609600" y="640777"/>
                  <a:pt x="720272" y="822205"/>
                  <a:pt x="859972" y="903848"/>
                </a:cubicBezTo>
                <a:cubicBezTo>
                  <a:pt x="999672" y="985491"/>
                  <a:pt x="1271815" y="963719"/>
                  <a:pt x="1349829" y="980048"/>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87" name="Freeform: Shape 86">
            <a:extLst>
              <a:ext uri="{FF2B5EF4-FFF2-40B4-BE49-F238E27FC236}">
                <a16:creationId xmlns:a16="http://schemas.microsoft.com/office/drawing/2014/main" id="{99F5948D-B291-4EFA-BE61-A30D41F40E20}"/>
              </a:ext>
            </a:extLst>
          </p:cNvPr>
          <p:cNvSpPr/>
          <p:nvPr/>
        </p:nvSpPr>
        <p:spPr>
          <a:xfrm>
            <a:off x="7586663" y="5239539"/>
            <a:ext cx="1333500" cy="765974"/>
          </a:xfrm>
          <a:custGeom>
            <a:avLst/>
            <a:gdLst>
              <a:gd name="connsiteX0" fmla="*/ 0 w 1333500"/>
              <a:gd name="connsiteY0" fmla="*/ 765974 h 765974"/>
              <a:gd name="connsiteX1" fmla="*/ 123825 w 1333500"/>
              <a:gd name="connsiteY1" fmla="*/ 723111 h 765974"/>
              <a:gd name="connsiteX2" fmla="*/ 247650 w 1333500"/>
              <a:gd name="connsiteY2" fmla="*/ 665961 h 765974"/>
              <a:gd name="connsiteX3" fmla="*/ 338137 w 1333500"/>
              <a:gd name="connsiteY3" fmla="*/ 437361 h 765974"/>
              <a:gd name="connsiteX4" fmla="*/ 395287 w 1333500"/>
              <a:gd name="connsiteY4" fmla="*/ 165899 h 765974"/>
              <a:gd name="connsiteX5" fmla="*/ 447675 w 1333500"/>
              <a:gd name="connsiteY5" fmla="*/ 3974 h 765974"/>
              <a:gd name="connsiteX6" fmla="*/ 619125 w 1333500"/>
              <a:gd name="connsiteY6" fmla="*/ 327824 h 765974"/>
              <a:gd name="connsiteX7" fmla="*/ 881062 w 1333500"/>
              <a:gd name="connsiteY7" fmla="*/ 580236 h 765974"/>
              <a:gd name="connsiteX8" fmla="*/ 1228725 w 1333500"/>
              <a:gd name="connsiteY8" fmla="*/ 694536 h 765974"/>
              <a:gd name="connsiteX9" fmla="*/ 1333500 w 1333500"/>
              <a:gd name="connsiteY9" fmla="*/ 713586 h 76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0" h="765974">
                <a:moveTo>
                  <a:pt x="0" y="765974"/>
                </a:moveTo>
                <a:cubicBezTo>
                  <a:pt x="41275" y="752877"/>
                  <a:pt x="82550" y="739780"/>
                  <a:pt x="123825" y="723111"/>
                </a:cubicBezTo>
                <a:cubicBezTo>
                  <a:pt x="165100" y="706442"/>
                  <a:pt x="211931" y="713586"/>
                  <a:pt x="247650" y="665961"/>
                </a:cubicBezTo>
                <a:cubicBezTo>
                  <a:pt x="283369" y="618336"/>
                  <a:pt x="313531" y="520705"/>
                  <a:pt x="338137" y="437361"/>
                </a:cubicBezTo>
                <a:cubicBezTo>
                  <a:pt x="362743" y="354017"/>
                  <a:pt x="377031" y="238130"/>
                  <a:pt x="395287" y="165899"/>
                </a:cubicBezTo>
                <a:cubicBezTo>
                  <a:pt x="413543" y="93668"/>
                  <a:pt x="410369" y="-23014"/>
                  <a:pt x="447675" y="3974"/>
                </a:cubicBezTo>
                <a:cubicBezTo>
                  <a:pt x="484981" y="30961"/>
                  <a:pt x="546894" y="231780"/>
                  <a:pt x="619125" y="327824"/>
                </a:cubicBezTo>
                <a:cubicBezTo>
                  <a:pt x="691356" y="423868"/>
                  <a:pt x="779462" y="519117"/>
                  <a:pt x="881062" y="580236"/>
                </a:cubicBezTo>
                <a:cubicBezTo>
                  <a:pt x="982662" y="641355"/>
                  <a:pt x="1153319" y="672311"/>
                  <a:pt x="1228725" y="694536"/>
                </a:cubicBezTo>
                <a:cubicBezTo>
                  <a:pt x="1304131" y="716761"/>
                  <a:pt x="1322388" y="719936"/>
                  <a:pt x="1333500" y="71358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879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p:bldP spid="12" grpId="0"/>
      <p:bldP spid="19" grpId="0" animBg="1"/>
      <p:bldP spid="21" grpId="0" animBg="1"/>
      <p:bldP spid="29" grpId="0"/>
      <p:bldP spid="30" grpId="0" animBg="1"/>
      <p:bldP spid="37" grpId="0" animBg="1"/>
      <p:bldP spid="42" grpId="0" animBg="1"/>
      <p:bldP spid="55" grpId="0"/>
      <p:bldP spid="56" grpId="0"/>
      <p:bldP spid="73" grpId="0"/>
      <p:bldP spid="85" grpId="0" animBg="1"/>
      <p:bldP spid="8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7029</TotalTime>
  <Words>2081</Words>
  <Application>Microsoft Office PowerPoint</Application>
  <PresentationFormat>Widescreen</PresentationFormat>
  <Paragraphs>432</Paragraphs>
  <Slides>30</Slides>
  <Notes>19</Notes>
  <HiddenSlides>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Calibri Light</vt:lpstr>
      <vt:lpstr>Times New Roman</vt:lpstr>
      <vt:lpstr>Verdana</vt:lpstr>
      <vt:lpstr>Office Theme</vt:lpstr>
      <vt:lpstr>Thesis presentation</vt:lpstr>
      <vt:lpstr>Urban sanitary sewer modelling in cold climate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Urban sanitary sewer modelling in cold climate</dc:title>
  <dc:creator>Pedro Almeida</dc:creator>
  <cp:lastModifiedBy>Pedro Almeida</cp:lastModifiedBy>
  <cp:revision>118</cp:revision>
  <dcterms:created xsi:type="dcterms:W3CDTF">2019-08-16T09:10:29Z</dcterms:created>
  <dcterms:modified xsi:type="dcterms:W3CDTF">2019-08-21T06:20:28Z</dcterms:modified>
</cp:coreProperties>
</file>